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10.wdp" ContentType="image/vnd.ms-photo"/>
  <Override PartName="/ppt/embeddings/oleObject11.wdp" ContentType="image/vnd.ms-photo"/>
  <Override PartName="/ppt/embeddings/oleObject12.wdp" ContentType="image/vnd.ms-photo"/>
  <Override PartName="/ppt/embeddings/oleObject13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361" r:id="rId6"/>
    <p:sldId id="260" r:id="rId7"/>
    <p:sldId id="261" r:id="rId8"/>
    <p:sldId id="262" r:id="rId9"/>
    <p:sldId id="301" r:id="rId10"/>
    <p:sldId id="264" r:id="rId11"/>
    <p:sldId id="307" r:id="rId12"/>
    <p:sldId id="333" r:id="rId13"/>
    <p:sldId id="276" r:id="rId14"/>
    <p:sldId id="329" r:id="rId15"/>
    <p:sldId id="286" r:id="rId16"/>
    <p:sldId id="316" r:id="rId17"/>
    <p:sldId id="312" r:id="rId18"/>
    <p:sldId id="277" r:id="rId19"/>
    <p:sldId id="340" r:id="rId20"/>
    <p:sldId id="344" r:id="rId21"/>
    <p:sldId id="343" r:id="rId22"/>
    <p:sldId id="292" r:id="rId23"/>
    <p:sldId id="335" r:id="rId24"/>
    <p:sldId id="346" r:id="rId25"/>
    <p:sldId id="347" r:id="rId26"/>
    <p:sldId id="348" r:id="rId27"/>
    <p:sldId id="341" r:id="rId28"/>
    <p:sldId id="342" r:id="rId29"/>
    <p:sldId id="360" r:id="rId30"/>
    <p:sldId id="359" r:id="rId31"/>
    <p:sldId id="332" r:id="rId32"/>
    <p:sldId id="328" r:id="rId33"/>
    <p:sldId id="350" r:id="rId34"/>
    <p:sldId id="349" r:id="rId35"/>
    <p:sldId id="274" r:id="rId36"/>
    <p:sldId id="352" r:id="rId37"/>
    <p:sldId id="353" r:id="rId38"/>
    <p:sldId id="354" r:id="rId39"/>
    <p:sldId id="351" r:id="rId40"/>
    <p:sldId id="269" r:id="rId41"/>
    <p:sldId id="321" r:id="rId42"/>
    <p:sldId id="322" r:id="rId43"/>
    <p:sldId id="323" r:id="rId44"/>
    <p:sldId id="284" r:id="rId45"/>
    <p:sldId id="278" r:id="rId46"/>
    <p:sldId id="355" r:id="rId47"/>
    <p:sldId id="356" r:id="rId48"/>
    <p:sldId id="357" r:id="rId49"/>
    <p:sldId id="281" r:id="rId50"/>
    <p:sldId id="266" r:id="rId51"/>
    <p:sldId id="358" r:id="rId5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4650" autoAdjust="0"/>
    <p:restoredTop sz="90740" autoAdjust="0"/>
  </p:normalViewPr>
  <p:slideViewPr>
    <p:cSldViewPr>
      <p:cViewPr varScale="1">
        <p:scale>
          <a:sx n="100" d="100"/>
          <a:sy n="100" d="100"/>
        </p:scale>
        <p:origin x="3300" y="264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BC20409-21FE-4F3E-A870-A835FFED9F7F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3A172ED-77C7-4CF9-990D-0CF012F37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34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2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어떠한 한계가 있는지</a:t>
            </a:r>
            <a:endParaRPr lang="en-US" altLang="ko-KR" b="1" dirty="0"/>
          </a:p>
          <a:p>
            <a:r>
              <a:rPr lang="ko-KR" altLang="en-US" b="1" dirty="0"/>
              <a:t>먼저 </a:t>
            </a:r>
            <a:r>
              <a:rPr lang="en-US" altLang="ko-KR" b="1" dirty="0"/>
              <a:t>NIDS</a:t>
            </a:r>
            <a:r>
              <a:rPr lang="ko-KR" altLang="en-US" b="1" dirty="0"/>
              <a:t>에 대해 말씀드리겠습니다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NIDS</a:t>
            </a:r>
            <a:r>
              <a:rPr lang="ko-KR" altLang="en-US" b="1" dirty="0"/>
              <a:t>란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네트워크에서 전송되는 패킷과 트래픽을 분석</a:t>
            </a:r>
            <a:r>
              <a:rPr lang="ko-KR" altLang="en-US" dirty="0"/>
              <a:t>하여</a:t>
            </a:r>
            <a:endParaRPr lang="en-US" altLang="ko-KR" dirty="0"/>
          </a:p>
          <a:p>
            <a:r>
              <a:rPr lang="ko-KR" altLang="en-US" b="1" dirty="0"/>
              <a:t>침입 여부를 탐지</a:t>
            </a:r>
            <a:r>
              <a:rPr lang="ko-KR" altLang="en-US" dirty="0"/>
              <a:t>하는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한계점으로는</a:t>
            </a:r>
            <a:endParaRPr lang="en-US" altLang="ko-KR" dirty="0"/>
          </a:p>
          <a:p>
            <a:r>
              <a:rPr lang="ko-KR" altLang="en-US" dirty="0"/>
              <a:t>트래픽이 많아지면 패킷 손실이 발생할 수 있어</a:t>
            </a:r>
          </a:p>
          <a:p>
            <a:r>
              <a:rPr lang="ko-KR" altLang="en-US" dirty="0"/>
              <a:t>고속 네트워크 환경에서 구현하기 어렵고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외부에서 탐지하므로</a:t>
            </a:r>
          </a:p>
          <a:p>
            <a:r>
              <a:rPr lang="ko-KR" altLang="en-US" dirty="0"/>
              <a:t>내부에서 발생하는 세부적인 행동은 감지할 수 없으며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암호화된 트래픽</a:t>
            </a:r>
            <a:r>
              <a:rPr lang="ko-KR" altLang="en-US" baseline="0" dirty="0"/>
              <a:t> 또한</a:t>
            </a:r>
            <a:r>
              <a:rPr lang="ko-KR" altLang="en-US" dirty="0"/>
              <a:t> 해석할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GuardDuty</a:t>
            </a:r>
            <a:r>
              <a:rPr lang="ko-KR" altLang="en-US" b="1" dirty="0"/>
              <a:t>는</a:t>
            </a:r>
            <a:endParaRPr lang="en-US" altLang="ko-KR" b="1" dirty="0"/>
          </a:p>
          <a:p>
            <a:r>
              <a:rPr lang="ko-KR" altLang="en-US" b="1" dirty="0"/>
              <a:t>네트워크 트래픽</a:t>
            </a:r>
            <a:r>
              <a:rPr lang="en-US" altLang="ko-KR" b="1" dirty="0"/>
              <a:t>, AWS </a:t>
            </a:r>
            <a:r>
              <a:rPr lang="ko-KR" altLang="en-US" b="1" dirty="0"/>
              <a:t>계정 활동</a:t>
            </a:r>
            <a:r>
              <a:rPr lang="en-US" altLang="ko-KR" b="1" dirty="0"/>
              <a:t>, </a:t>
            </a:r>
            <a:r>
              <a:rPr lang="ko-KR" altLang="en-US" b="1" dirty="0"/>
              <a:t>보안 이벤트 로그를 분석</a:t>
            </a:r>
            <a:r>
              <a:rPr lang="ko-KR" altLang="en-US" dirty="0"/>
              <a:t>하여 </a:t>
            </a:r>
            <a:r>
              <a:rPr lang="ko-KR" altLang="en-US" b="1" dirty="0"/>
              <a:t>이상 행위를 탐지하는 보안 서비스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dirty="0"/>
              <a:t>이는</a:t>
            </a:r>
            <a:endParaRPr lang="en-US" altLang="ko-KR" dirty="0"/>
          </a:p>
          <a:p>
            <a:r>
              <a:rPr lang="ko-KR" altLang="en-US" dirty="0"/>
              <a:t>이상 징후를 감지하지만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이벤트가 실제 공격인지</a:t>
            </a:r>
            <a:r>
              <a:rPr lang="en-US" altLang="ko-KR" dirty="0"/>
              <a:t>, </a:t>
            </a:r>
            <a:r>
              <a:rPr lang="ko-KR" altLang="en-US" dirty="0" err="1"/>
              <a:t>오탐인지</a:t>
            </a:r>
            <a:r>
              <a:rPr lang="ko-KR" altLang="en-US" dirty="0"/>
              <a:t> 자동으로 판단하기 어렵기 때문에</a:t>
            </a:r>
            <a:endParaRPr lang="en-US" altLang="ko-KR" dirty="0"/>
          </a:p>
          <a:p>
            <a:r>
              <a:rPr lang="ko-KR" altLang="en-US" dirty="0"/>
              <a:t>수동으로 확인해야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메타 데이터만 분석이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알려진 위협에 대해서만 탐지가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0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한계를 보완하기 위해</a:t>
            </a:r>
            <a:endParaRPr lang="en-US" altLang="ko-KR" dirty="0"/>
          </a:p>
          <a:p>
            <a:r>
              <a:rPr lang="ko-KR" altLang="en-US" dirty="0"/>
              <a:t>실시간 탐지와 자동 대응 기능을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분석을 기반으로 탐지하여</a:t>
            </a:r>
            <a:endParaRPr lang="en-US" altLang="ko-KR" dirty="0"/>
          </a:p>
          <a:p>
            <a:r>
              <a:rPr lang="ko-KR" altLang="en-US" dirty="0"/>
              <a:t>암호화된 </a:t>
            </a:r>
            <a:r>
              <a:rPr lang="en-US" altLang="ko-KR" dirty="0"/>
              <a:t>C2 </a:t>
            </a:r>
            <a:r>
              <a:rPr lang="ko-KR" altLang="en-US" dirty="0"/>
              <a:t>통신을 탐지 가능케 했고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CloudWatch</a:t>
            </a:r>
            <a:r>
              <a:rPr lang="ko-KR" altLang="en-US" dirty="0"/>
              <a:t>와 </a:t>
            </a:r>
            <a:r>
              <a:rPr lang="en-US" altLang="ko-KR" dirty="0" err="1"/>
              <a:t>Grafana</a:t>
            </a:r>
            <a:r>
              <a:rPr lang="ko-KR" altLang="en-US" dirty="0"/>
              <a:t>를 연계하여</a:t>
            </a:r>
            <a:r>
              <a:rPr lang="ko-KR" altLang="en-US" baseline="0" dirty="0"/>
              <a:t> 실시간 위협 모니터링을 구성했습니다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</a:t>
            </a:r>
            <a:r>
              <a:rPr lang="en-US" altLang="ko-KR" baseline="0" dirty="0"/>
              <a:t>Lambda</a:t>
            </a:r>
            <a:r>
              <a:rPr lang="ko-KR" altLang="en-US" baseline="0" dirty="0"/>
              <a:t>를 활용하여 자동화된 대응 프로세스를 구축했습니다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6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프로젝트에 사용된 서비스들에 대해 말씀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4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구현을 위한 </a:t>
            </a:r>
            <a:r>
              <a:rPr lang="en-US" altLang="ko-KR" dirty="0"/>
              <a:t>VPC</a:t>
            </a:r>
            <a:r>
              <a:rPr lang="ko-KR" altLang="en-US" dirty="0"/>
              <a:t>와 </a:t>
            </a:r>
            <a:r>
              <a:rPr lang="en-US" altLang="ko-KR" dirty="0"/>
              <a:t>EC2,</a:t>
            </a:r>
          </a:p>
          <a:p>
            <a:r>
              <a:rPr lang="ko-KR" altLang="en-US" dirty="0"/>
              <a:t>기존 탐지 시스템인 </a:t>
            </a:r>
            <a:r>
              <a:rPr lang="en-US" altLang="ko-KR" dirty="0" err="1"/>
              <a:t>GuardDuty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 수집을 위한 </a:t>
            </a:r>
            <a:r>
              <a:rPr lang="en-US" altLang="ko-KR" dirty="0"/>
              <a:t>CloudWatch</a:t>
            </a:r>
          </a:p>
          <a:p>
            <a:r>
              <a:rPr lang="ko-KR" altLang="en-US" dirty="0"/>
              <a:t>시각화를 위한 </a:t>
            </a:r>
            <a:r>
              <a:rPr lang="en-US" altLang="ko-KR" dirty="0" err="1"/>
              <a:t>Grafana</a:t>
            </a:r>
            <a:endParaRPr lang="en-US" altLang="ko-KR" dirty="0"/>
          </a:p>
          <a:p>
            <a:r>
              <a:rPr lang="ko-KR" altLang="en-US" dirty="0"/>
              <a:t>자동화된 대응을 위한 </a:t>
            </a:r>
            <a:r>
              <a:rPr lang="en-US" altLang="ko-KR" dirty="0"/>
              <a:t>Lambda</a:t>
            </a:r>
            <a:r>
              <a:rPr lang="ko-KR" altLang="en-US" dirty="0"/>
              <a:t>를 사용하였으며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다음으로는 프로젝트의 핵심인 세가지 서비스에 대해</a:t>
            </a:r>
            <a:endParaRPr lang="en-US" altLang="ko-KR" dirty="0"/>
          </a:p>
          <a:p>
            <a:r>
              <a:rPr lang="ko-KR" altLang="en-US" dirty="0"/>
              <a:t>더 자세히 말씀드리려고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9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endParaRPr lang="en-US" altLang="ko-KR" dirty="0"/>
          </a:p>
          <a:p>
            <a:r>
              <a:rPr lang="en-US" altLang="ko-KR" dirty="0" err="1"/>
              <a:t>CloudWatch</a:t>
            </a:r>
            <a:r>
              <a:rPr lang="ko-KR" altLang="en-US" dirty="0"/>
              <a:t>는 단순한 로그 저장소가 아닙니다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우리는 </a:t>
            </a:r>
            <a:r>
              <a:rPr lang="en-US" altLang="ko-KR" dirty="0"/>
              <a:t>CloudWatch Logs</a:t>
            </a:r>
            <a:r>
              <a:rPr lang="ko-KR" altLang="en-US" dirty="0"/>
              <a:t>를 활용해 </a:t>
            </a:r>
            <a:r>
              <a:rPr lang="en-US" altLang="ko-KR" b="1" dirty="0"/>
              <a:t>C2 </a:t>
            </a:r>
            <a:r>
              <a:rPr lang="ko-KR" altLang="en-US" b="1" dirty="0"/>
              <a:t>통신의 로그를 탐지하고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특정 포트에서 주기적으로 발생하는</a:t>
            </a:r>
            <a:endParaRPr lang="en-US" altLang="ko-KR" dirty="0"/>
          </a:p>
          <a:p>
            <a:r>
              <a:rPr lang="ko-KR" altLang="en-US" dirty="0"/>
              <a:t>이상 트래픽을 탐지합니다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보안 시스템과 달리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패킷 </a:t>
            </a:r>
            <a:r>
              <a:rPr lang="ko-KR" altLang="en-US" dirty="0" err="1"/>
              <a:t>내용’이</a:t>
            </a:r>
            <a:r>
              <a:rPr lang="ko-KR" altLang="en-US" dirty="0"/>
              <a:t> 아니라</a:t>
            </a:r>
            <a:endParaRPr lang="en-US" altLang="ko-KR" dirty="0"/>
          </a:p>
          <a:p>
            <a:r>
              <a:rPr lang="ko-KR" altLang="en-US" b="1" dirty="0"/>
              <a:t>행동 패턴을</a:t>
            </a:r>
            <a:endParaRPr lang="en-US" altLang="ko-KR" b="1" dirty="0"/>
          </a:p>
          <a:p>
            <a:r>
              <a:rPr lang="ko-KR" altLang="en-US" b="1" dirty="0"/>
              <a:t>분석하는 방식</a:t>
            </a:r>
            <a:r>
              <a:rPr lang="ko-KR" altLang="en-US" dirty="0"/>
              <a:t>을 적용했습니다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트래픽이 </a:t>
            </a:r>
            <a:r>
              <a:rPr lang="ko-KR" altLang="en-US" b="1" dirty="0" err="1"/>
              <a:t>암호화되었더라도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특정 요청 패턴이 반복되면 이를 탐지할 수 있습니다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탐지만 하면 끝일까요</a:t>
            </a:r>
            <a:r>
              <a:rPr lang="en-US" altLang="ko-KR" dirty="0"/>
              <a:t>? </a:t>
            </a:r>
            <a:r>
              <a:rPr lang="ko-KR" altLang="en-US" dirty="0"/>
              <a:t>아닙니다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탐지한 데이터를 어떻게 활용하느냐가 더 중요합니다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4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Grafana</a:t>
            </a:r>
            <a:r>
              <a:rPr lang="ko-KR" altLang="en-US" dirty="0"/>
              <a:t>가 등장합니다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CloudWatch</a:t>
            </a:r>
            <a:r>
              <a:rPr lang="ko-KR" altLang="en-US" dirty="0"/>
              <a:t>에서 탐지한 보안 로그를</a:t>
            </a:r>
            <a:endParaRPr lang="en-US" altLang="ko-KR" dirty="0"/>
          </a:p>
          <a:p>
            <a:r>
              <a:rPr lang="en-US" altLang="ko-KR" b="1" dirty="0" err="1"/>
              <a:t>Grafana</a:t>
            </a:r>
            <a:r>
              <a:rPr lang="en-US" altLang="ko-KR" b="1" dirty="0"/>
              <a:t> </a:t>
            </a:r>
            <a:r>
              <a:rPr lang="ko-KR" altLang="en-US" b="1" dirty="0"/>
              <a:t>대시보드로 </a:t>
            </a:r>
            <a:r>
              <a:rPr lang="ko-KR" altLang="en-US" b="1" dirty="0" err="1"/>
              <a:t>시각화</a:t>
            </a:r>
            <a:r>
              <a:rPr lang="ko-KR" altLang="en-US" dirty="0" err="1"/>
              <a:t>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트래픽의 흐름을 한눈에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쉽게 말해</a:t>
            </a:r>
            <a:r>
              <a:rPr lang="en-US" altLang="ko-KR" dirty="0"/>
              <a:t>, ‘</a:t>
            </a:r>
            <a:r>
              <a:rPr lang="ko-KR" altLang="en-US" dirty="0"/>
              <a:t>숫자와 코드로 가득한 </a:t>
            </a:r>
            <a:r>
              <a:rPr lang="ko-KR" altLang="en-US" dirty="0" err="1"/>
              <a:t>로그’를</a:t>
            </a:r>
            <a:r>
              <a:rPr lang="ko-KR" altLang="en-US" dirty="0"/>
              <a:t> ‘한눈에 파악 가능한 </a:t>
            </a:r>
            <a:r>
              <a:rPr lang="ko-KR" altLang="en-US" dirty="0" err="1"/>
              <a:t>그래프’로</a:t>
            </a:r>
            <a:r>
              <a:rPr lang="ko-KR" altLang="en-US" dirty="0"/>
              <a:t> 바꿔준다고 보시면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4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탐지하고</a:t>
            </a:r>
            <a:r>
              <a:rPr lang="en-US" altLang="ko-KR" dirty="0"/>
              <a:t>, </a:t>
            </a:r>
            <a:r>
              <a:rPr lang="ko-KR" altLang="en-US" dirty="0" err="1"/>
              <a:t>시각화했으면</a:t>
            </a:r>
            <a:r>
              <a:rPr lang="en-US" altLang="ko-KR" dirty="0"/>
              <a:t>, </a:t>
            </a:r>
            <a:r>
              <a:rPr lang="ko-KR" altLang="en-US" dirty="0"/>
              <a:t>이제 대응을 해야합니다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Lambda</a:t>
            </a:r>
            <a:r>
              <a:rPr lang="ko-KR" altLang="en-US" dirty="0"/>
              <a:t>는 이를 자동으로 처리합니다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CloudWatch</a:t>
            </a:r>
            <a:r>
              <a:rPr lang="ko-KR" altLang="en-US" dirty="0"/>
              <a:t>에서 특정 포트의 지속적인 </a:t>
            </a:r>
            <a:r>
              <a:rPr lang="en-US" altLang="ko-KR" dirty="0"/>
              <a:t>C2 </a:t>
            </a:r>
            <a:r>
              <a:rPr lang="ko-KR" altLang="en-US" dirty="0"/>
              <a:t>트래픽을 탐지하면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Lambda</a:t>
            </a:r>
            <a:r>
              <a:rPr lang="ko-KR" altLang="en-US" dirty="0"/>
              <a:t>가 </a:t>
            </a:r>
            <a:r>
              <a:rPr lang="ko-KR" altLang="en-US" b="1" dirty="0"/>
              <a:t>즉시 보안 그룹을 수정하여 차단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관리자에게 </a:t>
            </a:r>
            <a:r>
              <a:rPr lang="en-US" altLang="ko-KR" b="1" dirty="0"/>
              <a:t>SNS </a:t>
            </a:r>
            <a:r>
              <a:rPr lang="ko-KR" altLang="en-US" b="1" dirty="0"/>
              <a:t>알림을 전송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2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구성도 및 서비스 동작 과정</a:t>
            </a:r>
            <a:r>
              <a:rPr lang="en-US" altLang="ko-KR" dirty="0"/>
              <a:t> </a:t>
            </a:r>
            <a:r>
              <a:rPr lang="ko-KR" altLang="en-US"/>
              <a:t>보여드리도록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63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구성도는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공격자가</a:t>
            </a:r>
            <a:endParaRPr lang="en-US" altLang="ko-KR" dirty="0"/>
          </a:p>
          <a:p>
            <a:r>
              <a:rPr lang="ko-KR" altLang="en-US" dirty="0"/>
              <a:t>인터넷 게이트웨이를 통해</a:t>
            </a:r>
            <a:endParaRPr lang="en-US" altLang="ko-KR" dirty="0"/>
          </a:p>
          <a:p>
            <a:r>
              <a:rPr lang="en-US" altLang="ko-KR" dirty="0"/>
              <a:t>C2 </a:t>
            </a:r>
            <a:r>
              <a:rPr lang="ko-KR" altLang="en-US" dirty="0"/>
              <a:t>서버에 접속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C2 </a:t>
            </a:r>
            <a:r>
              <a:rPr lang="ko-KR" altLang="en-US" dirty="0"/>
              <a:t>서버와 피해자 </a:t>
            </a:r>
            <a:r>
              <a:rPr lang="ko-KR" altLang="en-US" dirty="0" err="1"/>
              <a:t>서버간의</a:t>
            </a:r>
            <a:r>
              <a:rPr lang="ko-KR" altLang="en-US" dirty="0"/>
              <a:t> 통신과정에서 발생한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 데이터가 </a:t>
            </a:r>
            <a:r>
              <a:rPr lang="en-US" altLang="ko-KR" dirty="0"/>
              <a:t>VPC Flow Log </a:t>
            </a:r>
            <a:r>
              <a:rPr lang="ko-KR" altLang="en-US" dirty="0"/>
              <a:t>에 기록되고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데이터를 </a:t>
            </a:r>
            <a:r>
              <a:rPr lang="en-US" altLang="ko-KR" dirty="0" err="1"/>
              <a:t>GuardDuty</a:t>
            </a:r>
            <a:r>
              <a:rPr lang="en-US" altLang="ko-KR" dirty="0"/>
              <a:t> </a:t>
            </a:r>
            <a:r>
              <a:rPr lang="ko-KR" altLang="en-US" dirty="0"/>
              <a:t>가 분석하여 위협을 탐지합니다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IP </a:t>
            </a:r>
            <a:r>
              <a:rPr lang="ko-KR" altLang="en-US" dirty="0"/>
              <a:t>변동 가능성을 </a:t>
            </a:r>
            <a:r>
              <a:rPr lang="ko-KR" altLang="en-US" dirty="0" err="1"/>
              <a:t>고려했을때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GuardDuty</a:t>
            </a:r>
            <a:r>
              <a:rPr lang="en-US" altLang="ko-KR" baseline="0" dirty="0"/>
              <a:t> </a:t>
            </a:r>
            <a:r>
              <a:rPr lang="ko-KR" altLang="en-US" baseline="0" dirty="0"/>
              <a:t>만으로는 </a:t>
            </a:r>
            <a:r>
              <a:rPr lang="ko-KR" altLang="en-US" dirty="0"/>
              <a:t>보안이 불가능 할 수 있는 경우가 있다는 것을 알게 됐습니다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때문에 </a:t>
            </a:r>
            <a:r>
              <a:rPr lang="en-US" altLang="ko-KR" dirty="0" err="1"/>
              <a:t>CloudWatch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Grafana</a:t>
            </a:r>
            <a:r>
              <a:rPr lang="en-US" altLang="ko-KR" baseline="0" dirty="0"/>
              <a:t>, Lambda </a:t>
            </a:r>
            <a:r>
              <a:rPr lang="ko-KR" altLang="en-US" baseline="0" dirty="0"/>
              <a:t>를 사용하여 서비스 구성을 완료하게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4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완료된 서비스 구성의 동작 과정에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C2</a:t>
            </a:r>
            <a:r>
              <a:rPr lang="ko-KR" altLang="en-US" dirty="0"/>
              <a:t>서버와 피해자 </a:t>
            </a:r>
            <a:r>
              <a:rPr lang="ko-KR" altLang="en-US" dirty="0" err="1"/>
              <a:t>서버간의</a:t>
            </a:r>
            <a:r>
              <a:rPr lang="ko-KR" altLang="en-US" dirty="0"/>
              <a:t> 통신</a:t>
            </a:r>
            <a:endParaRPr lang="en-US" altLang="ko-KR" dirty="0"/>
          </a:p>
          <a:p>
            <a:r>
              <a:rPr lang="ko-KR" altLang="en-US" dirty="0"/>
              <a:t>해당 통신에 기록된 </a:t>
            </a:r>
            <a:r>
              <a:rPr lang="ko-KR" altLang="en-US" dirty="0" err="1"/>
              <a:t>로그값을</a:t>
            </a:r>
            <a:r>
              <a:rPr lang="ko-KR" altLang="en-US" dirty="0"/>
              <a:t> </a:t>
            </a:r>
            <a:r>
              <a:rPr lang="en-US" altLang="ko-KR" dirty="0"/>
              <a:t>VPC Flow</a:t>
            </a:r>
            <a:r>
              <a:rPr lang="en-US" altLang="ko-KR" baseline="0" dirty="0"/>
              <a:t> Log</a:t>
            </a:r>
            <a:r>
              <a:rPr lang="ko-KR" altLang="en-US" baseline="0" dirty="0"/>
              <a:t>로 탐지</a:t>
            </a:r>
            <a:endParaRPr lang="en-US" altLang="ko-KR" baseline="0" dirty="0"/>
          </a:p>
          <a:p>
            <a:r>
              <a:rPr lang="ko-KR" altLang="en-US" baseline="0" dirty="0"/>
              <a:t>해당 로그를 </a:t>
            </a:r>
            <a:r>
              <a:rPr lang="en-US" altLang="ko-KR" baseline="0" dirty="0" err="1"/>
              <a:t>CloudWatch</a:t>
            </a:r>
            <a:r>
              <a:rPr lang="en-US" altLang="ko-KR" baseline="0" dirty="0"/>
              <a:t> Logs </a:t>
            </a:r>
            <a:r>
              <a:rPr lang="ko-KR" altLang="en-US" baseline="0" dirty="0"/>
              <a:t>에서 분석</a:t>
            </a:r>
            <a:endParaRPr lang="en-US" altLang="ko-KR" baseline="0" dirty="0"/>
          </a:p>
          <a:p>
            <a:r>
              <a:rPr lang="ko-KR" altLang="en-US" baseline="0" dirty="0"/>
              <a:t>분석된 내용을 </a:t>
            </a:r>
            <a:r>
              <a:rPr lang="en-US" altLang="ko-KR" baseline="0" dirty="0" err="1"/>
              <a:t>Grafana</a:t>
            </a:r>
            <a:r>
              <a:rPr lang="ko-KR" altLang="en-US" baseline="0" dirty="0"/>
              <a:t>로 시각화</a:t>
            </a:r>
            <a:endParaRPr lang="en-US" altLang="ko-KR" baseline="0" dirty="0"/>
          </a:p>
          <a:p>
            <a:r>
              <a:rPr lang="ko-KR" altLang="en-US" baseline="0" dirty="0"/>
              <a:t>이상이 있을 시 </a:t>
            </a:r>
            <a:r>
              <a:rPr lang="en-US" altLang="ko-KR" baseline="0" dirty="0"/>
              <a:t>Lambda</a:t>
            </a:r>
            <a:r>
              <a:rPr lang="ko-KR" altLang="en-US" baseline="0" dirty="0"/>
              <a:t>가 실행되어 통신 포트 차단 및 관리자에게 알림</a:t>
            </a:r>
            <a:endParaRPr lang="en-US" altLang="ko-KR" baseline="0" dirty="0"/>
          </a:p>
          <a:p>
            <a:r>
              <a:rPr lang="ko-KR" altLang="en-US" baseline="0" dirty="0" err="1"/>
              <a:t>까지의</a:t>
            </a:r>
            <a:r>
              <a:rPr lang="ko-KR" altLang="en-US" baseline="0" dirty="0"/>
              <a:t> 과정으로 동작합니다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5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목차부터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 소개 및 타임라인</a:t>
            </a:r>
            <a:endParaRPr lang="en-US" altLang="ko-KR" dirty="0"/>
          </a:p>
          <a:p>
            <a:r>
              <a:rPr lang="ko-KR" altLang="en-US" dirty="0"/>
              <a:t>주제 선정 배경</a:t>
            </a:r>
            <a:endParaRPr lang="en-US" altLang="ko-KR" dirty="0"/>
          </a:p>
          <a:p>
            <a:r>
              <a:rPr lang="ko-KR" altLang="en-US" dirty="0"/>
              <a:t>서비스 소개</a:t>
            </a:r>
            <a:endParaRPr lang="en-US" altLang="ko-KR" dirty="0"/>
          </a:p>
          <a:p>
            <a:r>
              <a:rPr lang="ko-KR" altLang="en-US" dirty="0"/>
              <a:t>구성도 및 서비스 동작 과정</a:t>
            </a:r>
            <a:endParaRPr lang="en-US" altLang="ko-KR" dirty="0"/>
          </a:p>
          <a:p>
            <a:r>
              <a:rPr lang="ko-KR" altLang="en-US" dirty="0"/>
              <a:t>시연 영상 및 기대 효과</a:t>
            </a:r>
            <a:endParaRPr lang="en-US" altLang="ko-KR" dirty="0"/>
          </a:p>
          <a:p>
            <a:r>
              <a:rPr lang="ko-KR" altLang="en-US" dirty="0"/>
              <a:t>한계점 및 향후 계획</a:t>
            </a:r>
            <a:endParaRPr lang="en-US" altLang="ko-KR" dirty="0"/>
          </a:p>
          <a:p>
            <a:r>
              <a:rPr lang="ko-KR" altLang="en-US" dirty="0"/>
              <a:t>소회 및 출처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Q&amp;A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 끝으로 마무리 하겠습니다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034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과정에 대한 실제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 </a:t>
            </a:r>
            <a:r>
              <a:rPr lang="en-US" altLang="ko-KR" dirty="0"/>
              <a:t>C2 </a:t>
            </a:r>
            <a:r>
              <a:rPr lang="ko-KR" altLang="en-US" dirty="0"/>
              <a:t>서버와 피해자 서버를 실행시킵니다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348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피해자 서버와 </a:t>
            </a:r>
            <a:r>
              <a:rPr lang="en-US" altLang="ko-KR" dirty="0"/>
              <a:t>C2 </a:t>
            </a:r>
            <a:r>
              <a:rPr lang="ko-KR" altLang="en-US" dirty="0"/>
              <a:t>서버가 통신중인것을 확인하는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 통신 로그를 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피해자 서버 </a:t>
            </a:r>
            <a:r>
              <a:rPr lang="en-US" altLang="ko-KR" dirty="0"/>
              <a:t>IP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en-US" altLang="ko-KR" dirty="0"/>
              <a:t>C2 </a:t>
            </a:r>
            <a:r>
              <a:rPr lang="ko-KR" altLang="en-US" dirty="0"/>
              <a:t>서버 </a:t>
            </a:r>
            <a:r>
              <a:rPr lang="en-US" altLang="ko-KR" dirty="0"/>
              <a:t>IP,</a:t>
            </a:r>
          </a:p>
          <a:p>
            <a:endParaRPr lang="en-US" altLang="ko-KR" dirty="0"/>
          </a:p>
          <a:p>
            <a:r>
              <a:rPr lang="ko-KR" altLang="en-US" dirty="0"/>
              <a:t>통신 포트인 </a:t>
            </a:r>
            <a:r>
              <a:rPr lang="en-US" altLang="ko-KR" dirty="0"/>
              <a:t>8443 </a:t>
            </a:r>
            <a:r>
              <a:rPr lang="ko-KR" altLang="en-US" dirty="0"/>
              <a:t>포트를 확인할 수 있고</a:t>
            </a:r>
            <a:endParaRPr lang="en-US" altLang="ko-KR" dirty="0"/>
          </a:p>
          <a:p>
            <a:r>
              <a:rPr lang="ko-KR" altLang="en-US" dirty="0"/>
              <a:t>외부 통신 로그에서는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C2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서버의 </a:t>
            </a:r>
            <a:r>
              <a:rPr lang="ko-KR" altLang="en-US" baseline="0" dirty="0" err="1"/>
              <a:t>퍼블릭</a:t>
            </a:r>
            <a:r>
              <a:rPr lang="ko-KR" altLang="en-US" baseline="0" dirty="0"/>
              <a:t>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를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7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C2</a:t>
            </a:r>
            <a:r>
              <a:rPr lang="ko-KR" altLang="en-US" baseline="0" dirty="0"/>
              <a:t> 서버의 </a:t>
            </a:r>
            <a:r>
              <a:rPr lang="ko-KR" altLang="en-US" baseline="0" dirty="0" err="1"/>
              <a:t>퍼블릭</a:t>
            </a:r>
            <a:r>
              <a:rPr lang="ko-KR" altLang="en-US" baseline="0" dirty="0"/>
              <a:t>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를</a:t>
            </a:r>
            <a:endParaRPr lang="en-US" altLang="ko-KR" baseline="0" dirty="0"/>
          </a:p>
          <a:p>
            <a:r>
              <a:rPr lang="en-US" altLang="ko-KR" baseline="0" dirty="0" err="1"/>
              <a:t>GuardDuty</a:t>
            </a:r>
            <a:r>
              <a:rPr lang="en-US" altLang="ko-KR" baseline="0" dirty="0"/>
              <a:t> </a:t>
            </a:r>
            <a:r>
              <a:rPr lang="ko-KR" altLang="en-US" baseline="0" dirty="0"/>
              <a:t>위협 </a:t>
            </a:r>
            <a:r>
              <a:rPr lang="en-US" altLang="ko-KR" baseline="0" dirty="0"/>
              <a:t>IP</a:t>
            </a:r>
            <a:r>
              <a:rPr lang="ko-KR" altLang="en-US" baseline="0" dirty="0"/>
              <a:t>에 추가한 결과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dirty="0"/>
              <a:t>심각도 </a:t>
            </a:r>
            <a:r>
              <a:rPr lang="ko-KR" altLang="en-US" b="1" dirty="0"/>
              <a:t>중간</a:t>
            </a:r>
            <a:endParaRPr lang="en-US" altLang="ko-KR" dirty="0"/>
          </a:p>
          <a:p>
            <a:r>
              <a:rPr lang="ko-KR" altLang="en-US" dirty="0"/>
              <a:t>피해자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r>
              <a:rPr lang="en-US" altLang="ko-KR" dirty="0"/>
              <a:t>C2 </a:t>
            </a:r>
            <a:r>
              <a:rPr lang="ko-KR" altLang="en-US" dirty="0"/>
              <a:t>서버 </a:t>
            </a:r>
            <a:r>
              <a:rPr lang="en-US" altLang="ko-KR" dirty="0"/>
              <a:t>IP </a:t>
            </a:r>
            <a:r>
              <a:rPr lang="ko-KR" altLang="en-US" dirty="0"/>
              <a:t>포트 번호까지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심각도가</a:t>
            </a:r>
            <a:r>
              <a:rPr lang="ko-KR" altLang="en-US" dirty="0"/>
              <a:t> 중간인 이유는 어떠한 명령어가 사용 되었는지 알지 못하고</a:t>
            </a:r>
            <a:endParaRPr lang="en-US" altLang="ko-KR" dirty="0"/>
          </a:p>
          <a:p>
            <a:r>
              <a:rPr lang="ko-KR" altLang="en-US" dirty="0" err="1"/>
              <a:t>서버간의</a:t>
            </a:r>
            <a:r>
              <a:rPr lang="ko-KR" altLang="en-US" dirty="0"/>
              <a:t> 통신이 이루어지는 것만을 탐지했기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</a:t>
            </a:r>
            <a:r>
              <a:rPr lang="ko-KR" altLang="en-US" dirty="0" err="1"/>
              <a:t>말씀드렸다시피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변동성을 고려하여 </a:t>
            </a:r>
            <a:r>
              <a:rPr lang="en-US" altLang="ko-KR" dirty="0" err="1"/>
              <a:t>GuardDuty</a:t>
            </a:r>
            <a:r>
              <a:rPr lang="ko-KR" altLang="en-US" dirty="0"/>
              <a:t>로는 탐지가 </a:t>
            </a:r>
            <a:r>
              <a:rPr lang="ko-KR" altLang="en-US" dirty="0" err="1"/>
              <a:t>어렵다는것을</a:t>
            </a:r>
            <a:r>
              <a:rPr lang="ko-KR" altLang="en-US" dirty="0"/>
              <a:t> 알기에</a:t>
            </a:r>
            <a:endParaRPr lang="en-US" altLang="ko-KR" dirty="0"/>
          </a:p>
          <a:p>
            <a:r>
              <a:rPr lang="ko-KR" altLang="en-US" dirty="0"/>
              <a:t>네트워크 트래픽을 탐지할 수 있는 </a:t>
            </a:r>
            <a:r>
              <a:rPr lang="en-US" altLang="ko-KR" dirty="0" err="1"/>
              <a:t>CloudWatch</a:t>
            </a:r>
            <a:r>
              <a:rPr lang="ko-KR" altLang="en-US" dirty="0"/>
              <a:t>를 사용하기로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</a:t>
            </a:r>
            <a:r>
              <a:rPr lang="en-US" altLang="ko-KR" dirty="0" err="1"/>
              <a:t>CloudWatch</a:t>
            </a:r>
            <a:r>
              <a:rPr lang="ko-KR" altLang="en-US" dirty="0"/>
              <a:t>를 활용한 서비스 동작 과정을 말씀드리기 위해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94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첫번째 순서부터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서버를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45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endParaRPr lang="en-US" altLang="ko-KR" dirty="0"/>
          </a:p>
          <a:p>
            <a:r>
              <a:rPr lang="en-US" altLang="ko-KR" dirty="0"/>
              <a:t>VPC Flow Logs </a:t>
            </a:r>
            <a:r>
              <a:rPr lang="ko-KR" altLang="en-US" dirty="0"/>
              <a:t>에서 내부와 외부 통신 로그를 수집합니다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10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가드듀티가</a:t>
            </a:r>
            <a:r>
              <a:rPr lang="ko-KR" altLang="en-US" dirty="0"/>
              <a:t> 아닌</a:t>
            </a:r>
            <a:endParaRPr lang="en-US" altLang="ko-KR" dirty="0"/>
          </a:p>
          <a:p>
            <a:r>
              <a:rPr lang="en-US" altLang="ko-KR" dirty="0" err="1"/>
              <a:t>CloudWatch</a:t>
            </a:r>
            <a:r>
              <a:rPr lang="ko-KR" altLang="en-US" dirty="0"/>
              <a:t>에서 포트번호 </a:t>
            </a:r>
            <a:r>
              <a:rPr lang="en-US" altLang="ko-KR" dirty="0"/>
              <a:t>8443</a:t>
            </a:r>
            <a:r>
              <a:rPr lang="ko-KR" altLang="en-US" dirty="0"/>
              <a:t>에 관한 로그를 분석합니다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분석한 내용에 따르면 입력된 명령어와</a:t>
            </a:r>
            <a:endParaRPr lang="en-US" altLang="ko-KR" dirty="0"/>
          </a:p>
          <a:p>
            <a:r>
              <a:rPr lang="en-US" altLang="ko-KR" dirty="0"/>
              <a:t>C2 </a:t>
            </a:r>
            <a:r>
              <a:rPr lang="ko-KR" altLang="en-US" dirty="0"/>
              <a:t>서버</a:t>
            </a:r>
            <a:r>
              <a:rPr lang="en-US" altLang="ko-KR" dirty="0"/>
              <a:t> IP, </a:t>
            </a:r>
            <a:r>
              <a:rPr lang="ko-KR" altLang="en-US" dirty="0"/>
              <a:t>피해자 서버 </a:t>
            </a:r>
            <a:r>
              <a:rPr lang="en-US" altLang="ko-KR" dirty="0"/>
              <a:t>IP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출력되는걸</a:t>
            </a:r>
            <a:r>
              <a:rPr lang="ko-KR" altLang="en-US" baseline="0" dirty="0"/>
              <a:t>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잠깐</a:t>
            </a:r>
            <a:endParaRPr lang="en-US" altLang="ko-KR" baseline="0" dirty="0"/>
          </a:p>
          <a:p>
            <a:r>
              <a:rPr lang="ko-KR" altLang="en-US" baseline="0" dirty="0"/>
              <a:t>어떤 명령어가 사용되었는지 짚고 넘어 가려고 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cat /</a:t>
            </a:r>
            <a:r>
              <a:rPr lang="en-US" altLang="ko-KR" baseline="0" dirty="0" err="1"/>
              <a:t>etc</a:t>
            </a:r>
            <a:r>
              <a:rPr lang="en-US" altLang="ko-KR" baseline="0" dirty="0"/>
              <a:t>/</a:t>
            </a:r>
            <a:r>
              <a:rPr lang="en-US" altLang="ko-KR" baseline="0" dirty="0" err="1"/>
              <a:t>passwd</a:t>
            </a:r>
            <a:r>
              <a:rPr lang="en-US" altLang="ko-KR" baseline="0" dirty="0"/>
              <a:t> </a:t>
            </a:r>
            <a:r>
              <a:rPr lang="ko-KR" altLang="en-US" baseline="0" dirty="0"/>
              <a:t>는</a:t>
            </a:r>
            <a:endParaRPr lang="en-US" altLang="ko-KR" baseline="0" dirty="0"/>
          </a:p>
          <a:p>
            <a:r>
              <a:rPr lang="ko-KR" altLang="en-US" baseline="0" dirty="0"/>
              <a:t>현재 시스템에 존재하는 모든 사용자 계정 목록을 조회할 수 있는 명령어 입니다</a:t>
            </a:r>
            <a:r>
              <a:rPr lang="en-US" altLang="ko-KR" baseline="0" dirty="0"/>
              <a:t>.</a:t>
            </a:r>
            <a:endParaRPr lang="ko-KR" altLang="en-US" baseline="0" dirty="0"/>
          </a:p>
          <a:p>
            <a:r>
              <a:rPr lang="ko-KR" altLang="en-US" baseline="0" dirty="0"/>
              <a:t>이를 통해 사용자 계정 점검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보안 검토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 계정 확인 등의 작업을 수행할 수 있고</a:t>
            </a:r>
            <a:endParaRPr lang="en-US" altLang="ko-KR" baseline="0" dirty="0"/>
          </a:p>
          <a:p>
            <a:r>
              <a:rPr lang="ko-KR" altLang="en-US" baseline="0" dirty="0"/>
              <a:t>보안이 취약한 계정 또한 확인이 가능합니다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해당 명령어는 흔히 공격자가 사용자 정보를 얻기 위해  해킹 전에 사용하는 </a:t>
            </a:r>
            <a:r>
              <a:rPr lang="ko-KR" altLang="en-US" dirty="0" err="1"/>
              <a:t>명령어라고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33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분석한 로그를 기반으로</a:t>
            </a:r>
            <a:endParaRPr lang="en-US" altLang="ko-KR" dirty="0"/>
          </a:p>
          <a:p>
            <a:r>
              <a:rPr lang="en-US" altLang="ko-KR" dirty="0" err="1"/>
              <a:t>Grafana</a:t>
            </a:r>
            <a:r>
              <a:rPr lang="ko-KR" altLang="en-US" dirty="0"/>
              <a:t>에서 데이터를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잠시 사진을 확대하겠습니다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398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출발지 </a:t>
            </a:r>
            <a:r>
              <a:rPr lang="en-US" altLang="ko-KR" dirty="0"/>
              <a:t>IP</a:t>
            </a:r>
            <a:r>
              <a:rPr lang="ko-KR" altLang="en-US" dirty="0"/>
              <a:t>는 피해자 서버의 </a:t>
            </a:r>
            <a:r>
              <a:rPr lang="en-US" altLang="ko-KR" dirty="0"/>
              <a:t>IP,</a:t>
            </a:r>
          </a:p>
          <a:p>
            <a:r>
              <a:rPr lang="ko-KR" altLang="en-US" dirty="0"/>
              <a:t>목적지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C2 </a:t>
            </a:r>
            <a:r>
              <a:rPr lang="ko-KR" altLang="en-US" dirty="0"/>
              <a:t>서버의 </a:t>
            </a:r>
            <a:r>
              <a:rPr lang="ko-KR" altLang="en-US" dirty="0" err="1"/>
              <a:t>퍼블릭</a:t>
            </a:r>
            <a:r>
              <a:rPr lang="ko-KR" altLang="en-US" dirty="0"/>
              <a:t> </a:t>
            </a:r>
            <a:r>
              <a:rPr lang="en-US" altLang="ko-KR" dirty="0"/>
              <a:t>IP,</a:t>
            </a:r>
          </a:p>
          <a:p>
            <a:r>
              <a:rPr lang="ko-KR" altLang="en-US" dirty="0"/>
              <a:t>통신 포트는 </a:t>
            </a:r>
            <a:r>
              <a:rPr lang="en-US" altLang="ko-KR" dirty="0"/>
              <a:t>8443 </a:t>
            </a:r>
            <a:r>
              <a:rPr lang="ko-KR" altLang="en-US" dirty="0" err="1"/>
              <a:t>인것을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눈여겨</a:t>
            </a:r>
            <a:r>
              <a:rPr lang="ko-KR" altLang="en-US" dirty="0"/>
              <a:t> 보아야 할 점은 트래픽 </a:t>
            </a:r>
            <a:r>
              <a:rPr lang="ko-KR" altLang="en-US" dirty="0" err="1"/>
              <a:t>변화량에</a:t>
            </a:r>
            <a:r>
              <a:rPr lang="ko-KR" altLang="en-US" dirty="0"/>
              <a:t> 따른 분석입니다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트래픽 </a:t>
            </a:r>
            <a:r>
              <a:rPr lang="ko-KR" altLang="en-US" dirty="0" err="1"/>
              <a:t>변화량이</a:t>
            </a:r>
            <a:r>
              <a:rPr lang="ko-KR" altLang="en-US" dirty="0"/>
              <a:t> 급격히 높아지는 구간에서</a:t>
            </a:r>
            <a:endParaRPr lang="en-US" altLang="ko-KR" dirty="0"/>
          </a:p>
          <a:p>
            <a:r>
              <a:rPr lang="ko-KR" altLang="en-US" dirty="0"/>
              <a:t>사용되는 </a:t>
            </a:r>
            <a:r>
              <a:rPr lang="ko-KR" altLang="en-US" dirty="0" err="1"/>
              <a:t>명령어</a:t>
            </a:r>
            <a:r>
              <a:rPr lang="ko-KR" altLang="en-US" baseline="0" dirty="0" err="1"/>
              <a:t>별</a:t>
            </a:r>
            <a:r>
              <a:rPr lang="ko-KR" altLang="en-US" baseline="0" dirty="0"/>
              <a:t> 트래픽 분석 결과를 보시면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baseline="0" dirty="0" err="1"/>
              <a:t>캣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이티씨</a:t>
            </a:r>
            <a:r>
              <a:rPr lang="ko-KR" altLang="en-US" baseline="0" dirty="0"/>
              <a:t> 패스워드 명령어가</a:t>
            </a:r>
            <a:endParaRPr lang="en-US" altLang="ko-KR" baseline="0" dirty="0"/>
          </a:p>
          <a:p>
            <a:r>
              <a:rPr lang="ko-KR" altLang="en-US" baseline="0" dirty="0"/>
              <a:t>트래픽 변화에 가장 큰 영향을 </a:t>
            </a:r>
            <a:r>
              <a:rPr lang="ko-KR" altLang="en-US" baseline="0" dirty="0" err="1"/>
              <a:t>끼친것을</a:t>
            </a:r>
            <a:r>
              <a:rPr lang="ko-KR" altLang="en-US" baseline="0" dirty="0"/>
              <a:t> 보실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8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분석 및 시각화를 마친 후</a:t>
            </a:r>
            <a:r>
              <a:rPr lang="ko-KR" altLang="en-US" baseline="0" dirty="0"/>
              <a:t> </a:t>
            </a:r>
            <a:r>
              <a:rPr lang="en-US" altLang="ko-KR" baseline="0" dirty="0"/>
              <a:t>Lambda </a:t>
            </a:r>
            <a:r>
              <a:rPr lang="ko-KR" altLang="en-US" baseline="0" dirty="0"/>
              <a:t>에서 자동적으로 대응하는 단계입니다</a:t>
            </a:r>
            <a:r>
              <a:rPr lang="en-US" altLang="ko-KR" baseline="0" dirty="0"/>
              <a:t>.</a:t>
            </a:r>
          </a:p>
          <a:p>
            <a:r>
              <a:rPr lang="ko-KR" altLang="en-US" i="0" dirty="0"/>
              <a:t>먼저</a:t>
            </a:r>
            <a:r>
              <a:rPr lang="en-US" altLang="ko-KR" i="0" dirty="0"/>
              <a:t>, Lambda</a:t>
            </a:r>
            <a:r>
              <a:rPr lang="ko-KR" altLang="en-US" i="0" dirty="0"/>
              <a:t>가 실행되면 특정 이벤트를 감지하여 실행된 명령어를 확인하겠습니다</a:t>
            </a:r>
            <a:r>
              <a:rPr lang="en-US" altLang="ko-KR" i="0" dirty="0"/>
              <a:t>.</a:t>
            </a:r>
          </a:p>
          <a:p>
            <a:r>
              <a:rPr lang="ko-KR" altLang="en-US" i="0" dirty="0"/>
              <a:t>예를 들어</a:t>
            </a:r>
            <a:r>
              <a:rPr lang="en-US" altLang="ko-KR" i="0" dirty="0"/>
              <a:t>,</a:t>
            </a:r>
          </a:p>
          <a:p>
            <a:r>
              <a:rPr lang="ko-KR" altLang="en-US" i="0" dirty="0"/>
              <a:t>공격자가 </a:t>
            </a:r>
            <a:r>
              <a:rPr lang="en-US" altLang="ko-KR" i="0" dirty="0"/>
              <a:t>cat /</a:t>
            </a:r>
            <a:r>
              <a:rPr lang="en-US" altLang="ko-KR" i="0" dirty="0" err="1"/>
              <a:t>etc</a:t>
            </a:r>
            <a:r>
              <a:rPr lang="en-US" altLang="ko-KR" i="0" dirty="0"/>
              <a:t>/</a:t>
            </a:r>
            <a:r>
              <a:rPr lang="en-US" altLang="ko-KR" i="0" dirty="0" err="1"/>
              <a:t>passwd</a:t>
            </a:r>
            <a:r>
              <a:rPr lang="en-US" altLang="ko-KR" i="0" dirty="0"/>
              <a:t> </a:t>
            </a:r>
            <a:r>
              <a:rPr lang="ko-KR" altLang="en-US" i="0" dirty="0"/>
              <a:t>라는 명령어를 실행하면</a:t>
            </a:r>
            <a:r>
              <a:rPr lang="en-US" altLang="ko-KR" i="0" dirty="0"/>
              <a:t>, </a:t>
            </a:r>
            <a:r>
              <a:rPr lang="ko-KR" altLang="en-US" i="0" dirty="0"/>
              <a:t>시스템은 이를 즉시 탐지하고 기록합니다</a:t>
            </a:r>
            <a:r>
              <a:rPr lang="en-US" altLang="ko-KR" i="0" dirty="0"/>
              <a:t>.</a:t>
            </a:r>
          </a:p>
          <a:p>
            <a:endParaRPr lang="en-US" altLang="ko-KR" i="0" dirty="0"/>
          </a:p>
          <a:p>
            <a:r>
              <a:rPr lang="ko-KR" altLang="en-US" i="0" dirty="0"/>
              <a:t>이후</a:t>
            </a:r>
            <a:r>
              <a:rPr lang="en-US" altLang="ko-KR" i="0" dirty="0"/>
              <a:t>, </a:t>
            </a:r>
            <a:r>
              <a:rPr lang="ko-KR" altLang="en-US" i="0" dirty="0"/>
              <a:t>감지된 명령어가 </a:t>
            </a:r>
            <a:r>
              <a:rPr lang="en-US" altLang="ko-KR" i="0" dirty="0"/>
              <a:t>C2 </a:t>
            </a:r>
            <a:r>
              <a:rPr lang="ko-KR" altLang="en-US" i="0" dirty="0"/>
              <a:t>통신과 관련된 것으로 판단되면</a:t>
            </a:r>
            <a:r>
              <a:rPr lang="en-US" altLang="ko-KR" i="0" dirty="0"/>
              <a:t>,</a:t>
            </a:r>
          </a:p>
          <a:p>
            <a:r>
              <a:rPr lang="ko-KR" altLang="en-US" i="0" dirty="0"/>
              <a:t>해당 포트를 차단하는 보안 조치가 실행되고</a:t>
            </a:r>
            <a:endParaRPr lang="en-US" altLang="ko-KR" i="0" dirty="0"/>
          </a:p>
          <a:p>
            <a:r>
              <a:rPr lang="en-US" altLang="ko-KR" i="0" dirty="0"/>
              <a:t>AWS </a:t>
            </a:r>
            <a:r>
              <a:rPr lang="ko-KR" altLang="en-US" i="0" dirty="0"/>
              <a:t>보안 그룹에서 해당 포트에 대한 모든 접근을 차단합니다</a:t>
            </a:r>
            <a:r>
              <a:rPr lang="en-US" altLang="ko-KR" i="0" dirty="0"/>
              <a:t>.</a:t>
            </a:r>
            <a:endParaRPr lang="ko-KR" altLang="en-US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43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해당 함수로 인한</a:t>
            </a:r>
            <a:endParaRPr lang="en-US" altLang="ko-KR" baseline="0" dirty="0"/>
          </a:p>
          <a:p>
            <a:r>
              <a:rPr lang="en-US" altLang="ko-KR" baseline="0" dirty="0"/>
              <a:t>Lambda</a:t>
            </a:r>
            <a:r>
              <a:rPr lang="ko-KR" altLang="en-US" baseline="0" dirty="0"/>
              <a:t>의 자동화 대응 관련 화면입니다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통신 포트인 </a:t>
            </a:r>
            <a:r>
              <a:rPr lang="en-US" altLang="ko-KR" baseline="0" dirty="0"/>
              <a:t>8443 </a:t>
            </a:r>
            <a:r>
              <a:rPr lang="ko-KR" altLang="en-US" baseline="0" dirty="0"/>
              <a:t>포트를 차단하고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사용된 명령어를 관리자에게 알립니다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4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소개 및 타임라인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32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시연 영상을 보여드리며 기대 효과에 대해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0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기대 효과입니다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암호화된 </a:t>
            </a:r>
            <a:r>
              <a:rPr lang="en-US" altLang="ko-KR" dirty="0"/>
              <a:t>C2 </a:t>
            </a:r>
            <a:r>
              <a:rPr lang="ko-KR" altLang="en-US" dirty="0"/>
              <a:t>트래픽도 탐지할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저희는 트래픽의 내용을 분석하는 대신 </a:t>
            </a:r>
            <a:r>
              <a:rPr lang="ko-KR" altLang="en-US" b="1" dirty="0"/>
              <a:t>행동 패턴을 기반으로 탐지하는 방식</a:t>
            </a:r>
            <a:r>
              <a:rPr lang="ko-KR" altLang="en-US" dirty="0"/>
              <a:t>을 적용했습니다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특정 포트에서 </a:t>
            </a:r>
            <a:r>
              <a:rPr lang="ko-KR" altLang="en-US" b="1" dirty="0"/>
              <a:t>주기적인 요청</a:t>
            </a:r>
            <a:r>
              <a:rPr lang="ko-KR" altLang="en-US" dirty="0"/>
              <a:t>이나 지속적으로 비정상적인 통신 패턴이 탐지될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통해 암호화된 </a:t>
            </a:r>
            <a:r>
              <a:rPr lang="en-US" altLang="ko-KR" dirty="0"/>
              <a:t>C2 </a:t>
            </a:r>
            <a:r>
              <a:rPr lang="ko-KR" altLang="en-US" dirty="0"/>
              <a:t>트래픽도 효과적으로 탐지할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13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탐지만 </a:t>
            </a:r>
            <a:r>
              <a:rPr lang="ko-KR" altLang="en-US" dirty="0" err="1"/>
              <a:t>한다고해서</a:t>
            </a:r>
            <a:r>
              <a:rPr lang="ko-KR" altLang="en-US" dirty="0"/>
              <a:t> 끝이 아닙니다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위협을 감지했을 때 얼마나 빠르게 대응할 수 있는지 또한 보안 시스템의 핵심입니다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패턴을 기반으로 </a:t>
            </a:r>
            <a:r>
              <a:rPr lang="en-US" altLang="ko-KR" dirty="0"/>
              <a:t>C2 </a:t>
            </a:r>
            <a:r>
              <a:rPr lang="ko-KR" altLang="en-US" dirty="0"/>
              <a:t>트래픽이 탐지되면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Lambda</a:t>
            </a:r>
            <a:r>
              <a:rPr lang="ko-KR" altLang="en-US" dirty="0"/>
              <a:t>가 자동으로 </a:t>
            </a:r>
            <a:r>
              <a:rPr lang="ko-KR" altLang="en-US" b="1" dirty="0"/>
              <a:t>보안 그룹을 수정해 </a:t>
            </a:r>
            <a:r>
              <a:rPr lang="en-US" altLang="ko-KR" b="1" dirty="0"/>
              <a:t>8443 </a:t>
            </a:r>
            <a:r>
              <a:rPr lang="ko-KR" altLang="en-US" b="1" dirty="0"/>
              <a:t>포트를 차단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동시에 </a:t>
            </a:r>
            <a:r>
              <a:rPr lang="en-US" altLang="ko-KR" b="1" dirty="0"/>
              <a:t>SNS </a:t>
            </a:r>
            <a:r>
              <a:rPr lang="ko-KR" altLang="en-US" b="1" dirty="0"/>
              <a:t>알림을 통해 관리자에게 즉시 경고 메시지를 전송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과정은 사람이 개입하지 않아도</a:t>
            </a:r>
            <a:endParaRPr lang="en-US" altLang="ko-KR" dirty="0"/>
          </a:p>
          <a:p>
            <a:r>
              <a:rPr lang="ko-KR" altLang="en-US" b="1" dirty="0"/>
              <a:t>자동으로 수행</a:t>
            </a:r>
            <a:r>
              <a:rPr lang="ko-KR" altLang="en-US" dirty="0"/>
              <a:t>되기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탐지 후 대응까지의 시간을 단축하고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실시간 위협 차단이 가능합니다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12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저희 솔루션은 기업에서도 쉽게 적용할 수 있도록 설계되었습니다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CloudWatch</a:t>
            </a:r>
            <a:r>
              <a:rPr lang="en-US" altLang="ko-KR" dirty="0"/>
              <a:t>, </a:t>
            </a:r>
            <a:r>
              <a:rPr lang="en-US" altLang="ko-KR" dirty="0" err="1"/>
              <a:t>Grafana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b="1" dirty="0"/>
              <a:t>AWS </a:t>
            </a:r>
            <a:r>
              <a:rPr lang="ko-KR" altLang="en-US" b="1" dirty="0"/>
              <a:t>서비스</a:t>
            </a:r>
            <a:r>
              <a:rPr lang="ko-KR" altLang="en-US" dirty="0"/>
              <a:t>를 활용했기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별도의 추가 개발 없이 </a:t>
            </a:r>
            <a:r>
              <a:rPr lang="ko-KR" altLang="en-US" b="1" dirty="0" err="1"/>
              <a:t>클라우드</a:t>
            </a:r>
            <a:r>
              <a:rPr lang="ko-KR" altLang="en-US" b="1" dirty="0"/>
              <a:t> 환경에서 즉시 설정하고 운영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기존 보안 </a:t>
            </a:r>
            <a:r>
              <a:rPr lang="ko-KR" altLang="en-US" dirty="0" err="1"/>
              <a:t>인프라와도</a:t>
            </a:r>
            <a:r>
              <a:rPr lang="ko-KR" altLang="en-US" dirty="0"/>
              <a:t> 손쉽게 연동할 수 있어 </a:t>
            </a:r>
            <a:r>
              <a:rPr lang="ko-KR" altLang="en-US" b="1" dirty="0"/>
              <a:t>기업이나 기관에서도 부담 없이 도입</a:t>
            </a:r>
            <a:r>
              <a:rPr lang="ko-KR" altLang="en-US" dirty="0"/>
              <a:t>할 수 있다는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77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</a:t>
            </a:r>
            <a:endParaRPr lang="en-US" altLang="ko-KR" dirty="0"/>
          </a:p>
          <a:p>
            <a:r>
              <a:rPr lang="ko-KR" altLang="en-US" dirty="0"/>
              <a:t>한계점 및 향후 계획에 대해 말씀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1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한계점으로는</a:t>
            </a:r>
            <a:endParaRPr lang="en-US" altLang="ko-KR" b="1" dirty="0"/>
          </a:p>
          <a:p>
            <a:r>
              <a:rPr lang="ko-KR" altLang="en-US" b="1" dirty="0"/>
              <a:t>포트 변경 시 탐지 우회 가능성과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3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오탐</a:t>
            </a:r>
            <a:r>
              <a:rPr lang="ko-KR" altLang="en-US" b="1" dirty="0"/>
              <a:t> 발생 가능성이 있으며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45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신 변종 공격 대응이 어렵다는</a:t>
            </a:r>
            <a:r>
              <a:rPr lang="en-US" altLang="ko-KR" b="1" dirty="0"/>
              <a:t> </a:t>
            </a:r>
            <a:r>
              <a:rPr lang="ko-KR" altLang="en-US" b="1" dirty="0"/>
              <a:t>점이 있습니다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539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이와 같은 한계점을 개선할 수 있는</a:t>
            </a:r>
            <a:endParaRPr lang="en-US" altLang="ko-KR" b="1" dirty="0"/>
          </a:p>
          <a:p>
            <a:r>
              <a:rPr lang="ko-KR" altLang="en-US" b="1" dirty="0" err="1"/>
              <a:t>네가지</a:t>
            </a:r>
            <a:r>
              <a:rPr lang="ko-KR" altLang="en-US" b="1" dirty="0"/>
              <a:t> 계획에 대해 말씀드리겠습니다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69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첫 번째</a:t>
            </a:r>
            <a:endParaRPr lang="en-US" altLang="ko-KR" b="1" dirty="0"/>
          </a:p>
          <a:p>
            <a:r>
              <a:rPr lang="en-US" altLang="ko-KR" b="1" dirty="0"/>
              <a:t>AI </a:t>
            </a:r>
            <a:r>
              <a:rPr lang="ko-KR" altLang="en-US" b="1" dirty="0"/>
              <a:t>기반 동적 정책을 도입함으로써</a:t>
            </a:r>
            <a:endParaRPr lang="en-US" altLang="ko-KR" b="1" dirty="0"/>
          </a:p>
          <a:p>
            <a:r>
              <a:rPr lang="ko-KR" altLang="en-US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위협을 실시간 분석하고 자동으로 보안 정책을 조정할 수 있습니다</a:t>
            </a:r>
            <a:r>
              <a:rPr lang="en-US" altLang="ko-KR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en-US" altLang="ko-KR" sz="1200" u="none" strike="noStrike" dirty="0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8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 이름</a:t>
            </a:r>
            <a:r>
              <a:rPr lang="ko-KR" altLang="en-US" baseline="0" dirty="0"/>
              <a:t>은 </a:t>
            </a:r>
            <a:r>
              <a:rPr lang="en-US" altLang="ko-KR" dirty="0"/>
              <a:t>LUCID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</a:t>
            </a:r>
            <a:r>
              <a:rPr lang="en-US" altLang="ko-KR" baseline="0" dirty="0"/>
              <a:t> </a:t>
            </a:r>
            <a:r>
              <a:rPr lang="ko-KR" altLang="en-US" dirty="0"/>
              <a:t>암호화된 </a:t>
            </a:r>
            <a:r>
              <a:rPr lang="en-US" altLang="ko-KR" dirty="0"/>
              <a:t>C2 </a:t>
            </a:r>
            <a:r>
              <a:rPr lang="ko-KR" altLang="en-US" dirty="0"/>
              <a:t>통신을</a:t>
            </a:r>
            <a:endParaRPr lang="en-US" altLang="ko-KR" dirty="0"/>
          </a:p>
          <a:p>
            <a:r>
              <a:rPr lang="ko-KR" altLang="en-US" dirty="0"/>
              <a:t>로그 기반으로 탐지하고</a:t>
            </a:r>
            <a:endParaRPr lang="en-US" altLang="ko-KR" dirty="0"/>
          </a:p>
          <a:p>
            <a:r>
              <a:rPr lang="ko-KR" altLang="en-US" dirty="0"/>
              <a:t>보안 위협을 실시간으로 분석하여</a:t>
            </a:r>
            <a:endParaRPr lang="en-US" altLang="ko-KR" dirty="0"/>
          </a:p>
          <a:p>
            <a:r>
              <a:rPr lang="ko-KR" altLang="en-US" dirty="0"/>
              <a:t>위협 패턴 식별</a:t>
            </a:r>
            <a:endParaRPr lang="en-US" altLang="ko-KR" dirty="0"/>
          </a:p>
          <a:p>
            <a:r>
              <a:rPr lang="ko-KR" altLang="en-US" dirty="0"/>
              <a:t>및 대응 전략을 강화시키고</a:t>
            </a:r>
            <a:endParaRPr lang="en-US" altLang="ko-KR" dirty="0"/>
          </a:p>
          <a:p>
            <a:r>
              <a:rPr lang="ko-KR" altLang="en-US" dirty="0"/>
              <a:t>명확한 위협을 해석 및 분석하며</a:t>
            </a:r>
            <a:endParaRPr lang="en-US" altLang="ko-KR" dirty="0"/>
          </a:p>
          <a:p>
            <a:r>
              <a:rPr lang="ko-KR" altLang="en-US" dirty="0"/>
              <a:t>신속한 탐지 및 대응을 지원한다는 뜻입니다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40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두 번째</a:t>
            </a:r>
            <a:endParaRPr lang="en-US" altLang="ko-KR" b="1" dirty="0"/>
          </a:p>
          <a:p>
            <a:r>
              <a:rPr lang="ko-KR" altLang="en-US" b="1" dirty="0"/>
              <a:t>추가적인 </a:t>
            </a:r>
            <a:r>
              <a:rPr lang="en-US" altLang="ko-KR" b="1" dirty="0"/>
              <a:t>AWS </a:t>
            </a:r>
            <a:r>
              <a:rPr lang="ko-KR" altLang="en-US" b="1" dirty="0"/>
              <a:t>서비스를 연계할 수 있습니다</a:t>
            </a:r>
            <a:r>
              <a:rPr lang="en-US" altLang="ko-KR" b="1" dirty="0"/>
              <a:t>.</a:t>
            </a:r>
          </a:p>
          <a:p>
            <a:r>
              <a:rPr lang="en-US" altLang="ko-KR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Glue </a:t>
            </a:r>
            <a:r>
              <a:rPr lang="ko-KR" altLang="en-US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같은 서비스를 추가적으로 연계하여</a:t>
            </a:r>
            <a:endParaRPr lang="en-US" altLang="ko-KR" sz="1200" u="none" strike="noStrike" dirty="0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ko-KR" altLang="en-US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 로그를 분석할 수 있고</a:t>
            </a:r>
            <a:r>
              <a:rPr lang="en-US" altLang="ko-KR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</a:p>
          <a:p>
            <a:endParaRPr lang="ko-KR" altLang="en-US" sz="1200" u="none" strike="noStrike" dirty="0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r>
              <a:rPr lang="ko-KR" altLang="en-US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포트에 의존하지 않는 탐지를 적용할 수 있습니다</a:t>
            </a:r>
            <a:r>
              <a:rPr lang="en-US" altLang="ko-KR" sz="1200" u="none" strike="noStrike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686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세 번째</a:t>
            </a:r>
            <a:endParaRPr lang="en-US" altLang="ko-KR" b="1" dirty="0"/>
          </a:p>
          <a:p>
            <a:r>
              <a:rPr lang="ko-KR" altLang="en-US" b="1" dirty="0"/>
              <a:t>세분화된 보안 정책 적용입니다</a:t>
            </a:r>
            <a:r>
              <a:rPr lang="en-US" altLang="ko-KR" b="1" dirty="0"/>
              <a:t>.</a:t>
            </a:r>
          </a:p>
          <a:p>
            <a:r>
              <a:rPr lang="ko-KR" altLang="en-US" dirty="0" err="1"/>
              <a:t>머신러닝을</a:t>
            </a:r>
            <a:r>
              <a:rPr lang="ko-KR" altLang="en-US" dirty="0"/>
              <a:t> 기반으로 위험도 분석을 통해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오탐</a:t>
            </a:r>
            <a:r>
              <a:rPr lang="ko-KR" altLang="en-US" baseline="0" dirty="0"/>
              <a:t> 발생 가능성을 줄이고</a:t>
            </a:r>
            <a:endParaRPr lang="en-US" altLang="ko-KR" dirty="0"/>
          </a:p>
          <a:p>
            <a:r>
              <a:rPr lang="ko-KR" altLang="en-US" dirty="0"/>
              <a:t>보안성과 접근성을 최적화할 수 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5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마지막으로</a:t>
            </a:r>
            <a:endParaRPr lang="en-US" altLang="ko-KR" b="1" dirty="0"/>
          </a:p>
          <a:p>
            <a:r>
              <a:rPr lang="ko-KR" altLang="en-US" b="1" dirty="0"/>
              <a:t>보안 </a:t>
            </a:r>
            <a:r>
              <a:rPr lang="ko-KR" altLang="en-US" b="1" dirty="0" err="1"/>
              <a:t>인텔리전스</a:t>
            </a:r>
            <a:r>
              <a:rPr lang="ko-KR" altLang="en-US" b="1" dirty="0"/>
              <a:t> 강화를 통해</a:t>
            </a:r>
            <a:endParaRPr lang="en-US" altLang="ko-KR" b="1" dirty="0"/>
          </a:p>
          <a:p>
            <a:endParaRPr lang="en-US" altLang="ko-KR" b="0" dirty="0"/>
          </a:p>
          <a:p>
            <a:r>
              <a:rPr lang="ko-KR" altLang="en-US" dirty="0"/>
              <a:t>신 변종 공격에 대응</a:t>
            </a:r>
            <a:r>
              <a:rPr lang="ko-KR" altLang="en-US" baseline="0" dirty="0"/>
              <a:t> 가능하며</a:t>
            </a:r>
            <a:endParaRPr lang="en-US" altLang="ko-KR" dirty="0"/>
          </a:p>
          <a:p>
            <a:r>
              <a:rPr lang="ko-KR" altLang="en-US" dirty="0"/>
              <a:t>실시간 위협 차단 능력을 향상 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08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소회 및 출처입니다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44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데이터를 기반으로 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보안 대응이 필수라는 것을 느끼며</a:t>
            </a:r>
            <a:endParaRPr lang="en-US" altLang="ko-KR" dirty="0"/>
          </a:p>
          <a:p>
            <a:r>
              <a:rPr lang="ko-KR" altLang="en-US" dirty="0"/>
              <a:t>로그 분석 및 시각화의 중요성을 체감했습니다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6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간 협업의 중요성을 </a:t>
            </a:r>
            <a:endParaRPr lang="en-US" altLang="ko-KR" dirty="0"/>
          </a:p>
          <a:p>
            <a:r>
              <a:rPr lang="ko-KR" altLang="en-US" dirty="0"/>
              <a:t>효율적인 역할 분배와 커뮤니케이션을 통해 느낄 수 있었고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423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자동화된 대응 및 탐지에</a:t>
            </a:r>
            <a:endParaRPr lang="en-US" altLang="ko-KR" dirty="0"/>
          </a:p>
          <a:p>
            <a:r>
              <a:rPr lang="ko-KR" altLang="en-US" dirty="0"/>
              <a:t>고도화된 자동화 시스템이 부족하다는 점은 아쉬웠습니다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38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endParaRPr lang="en-US" altLang="ko-KR" dirty="0"/>
          </a:p>
          <a:p>
            <a:r>
              <a:rPr lang="ko-KR" altLang="en-US" dirty="0" err="1"/>
              <a:t>제로데이</a:t>
            </a:r>
            <a:r>
              <a:rPr lang="ko-KR" altLang="en-US" dirty="0"/>
              <a:t> </a:t>
            </a:r>
            <a:r>
              <a:rPr lang="ko-KR" altLang="en-US" dirty="0" err="1"/>
              <a:t>익스플로잇</a:t>
            </a:r>
            <a:r>
              <a:rPr lang="ko-KR" altLang="en-US" dirty="0"/>
              <a:t> 공격을 구현하려고 했지만</a:t>
            </a:r>
            <a:endParaRPr lang="en-US" altLang="ko-KR" dirty="0"/>
          </a:p>
          <a:p>
            <a:r>
              <a:rPr lang="ko-KR" altLang="en-US" dirty="0"/>
              <a:t>제한된 시간 내에 </a:t>
            </a:r>
            <a:r>
              <a:rPr lang="ko-KR" altLang="en-US" dirty="0" err="1"/>
              <a:t>하다보니</a:t>
            </a:r>
            <a:r>
              <a:rPr lang="ko-KR" altLang="en-US" dirty="0"/>
              <a:t> 구현 실패 했던 점 또한 많은 아쉬움이 남았습니다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1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출처입니다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자료 출처로는</a:t>
            </a:r>
            <a:endParaRPr lang="en-US" altLang="ko-KR" dirty="0"/>
          </a:p>
          <a:p>
            <a:r>
              <a:rPr lang="ko-KR" altLang="en-US" dirty="0" err="1"/>
              <a:t>콜로니얼</a:t>
            </a:r>
            <a:r>
              <a:rPr lang="ko-KR" altLang="en-US" dirty="0"/>
              <a:t> 파이프라인 </a:t>
            </a:r>
            <a:r>
              <a:rPr lang="ko-KR" altLang="en-US" dirty="0" err="1"/>
              <a:t>랜섬웨어</a:t>
            </a:r>
            <a:r>
              <a:rPr lang="ko-KR" altLang="en-US" dirty="0"/>
              <a:t> 사건은</a:t>
            </a:r>
            <a:endParaRPr lang="en-US" altLang="ko-KR" dirty="0"/>
          </a:p>
          <a:p>
            <a:r>
              <a:rPr lang="ko-KR" altLang="en-US" dirty="0" err="1"/>
              <a:t>이데일리</a:t>
            </a:r>
            <a:r>
              <a:rPr lang="ko-KR" altLang="en-US" dirty="0"/>
              <a:t> 전자뉴스에서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암호화된 </a:t>
            </a:r>
            <a:r>
              <a:rPr lang="en-US" altLang="ko-KR" dirty="0"/>
              <a:t>C2 </a:t>
            </a:r>
            <a:r>
              <a:rPr lang="ko-KR" altLang="en-US" dirty="0"/>
              <a:t>통신 정보는</a:t>
            </a:r>
            <a:endParaRPr lang="en-US" altLang="ko-KR" dirty="0"/>
          </a:p>
          <a:p>
            <a:r>
              <a:rPr lang="ko-KR" altLang="en-US" dirty="0"/>
              <a:t>사이언스 다이렉트에서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C2 </a:t>
            </a:r>
            <a:r>
              <a:rPr lang="ko-KR" altLang="en-US" dirty="0"/>
              <a:t>서버 동작 과정은</a:t>
            </a:r>
            <a:endParaRPr lang="en-US" altLang="ko-KR" dirty="0"/>
          </a:p>
          <a:p>
            <a:r>
              <a:rPr lang="ko-KR" altLang="en-US" dirty="0"/>
              <a:t>보안 뉴스를 통해 참조했습니다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기능에 관한 출처입니다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제작에 사용된 아이콘은</a:t>
            </a:r>
            <a:endParaRPr lang="en-US" altLang="ko-KR" baseline="0" dirty="0"/>
          </a:p>
          <a:p>
            <a:r>
              <a:rPr lang="ko-KR" altLang="en-US" baseline="0" dirty="0" err="1"/>
              <a:t>플래티콘에서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AWS </a:t>
            </a:r>
            <a:r>
              <a:rPr lang="ko-KR" altLang="en-US" baseline="0" dirty="0"/>
              <a:t>기능에 대한 자세한 설명은</a:t>
            </a:r>
            <a:endParaRPr lang="en-US" altLang="ko-KR" baseline="0" dirty="0"/>
          </a:p>
          <a:p>
            <a:r>
              <a:rPr lang="en-US" altLang="ko-KR" baseline="0" dirty="0" err="1"/>
              <a:t>aws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독스에서</a:t>
            </a:r>
            <a:r>
              <a:rPr lang="ko-KR" altLang="en-US" baseline="0" dirty="0"/>
              <a:t> 참조했습니다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25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마치며 </a:t>
            </a:r>
            <a:r>
              <a:rPr lang="en-US" altLang="ko-KR" dirty="0"/>
              <a:t>Q&amp;A </a:t>
            </a:r>
            <a:r>
              <a:rPr lang="ko-KR" altLang="en-US" dirty="0"/>
              <a:t>시간을 갖도록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81984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32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마치며 </a:t>
            </a:r>
            <a:r>
              <a:rPr lang="en-US" altLang="ko-KR" dirty="0"/>
              <a:t>Q&amp;A </a:t>
            </a:r>
            <a:r>
              <a:rPr lang="ko-KR" altLang="en-US" dirty="0"/>
              <a:t>시간을 갖도록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7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타임라인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팀 선정 및 회의를 통해 주제를 선정하고 역할 분담</a:t>
            </a:r>
            <a:r>
              <a:rPr lang="en-US" altLang="ko-KR" dirty="0"/>
              <a:t>, </a:t>
            </a:r>
            <a:r>
              <a:rPr lang="ko-KR" altLang="en-US" dirty="0" err="1"/>
              <a:t>공격환경</a:t>
            </a:r>
            <a:r>
              <a:rPr lang="ko-KR" altLang="en-US" dirty="0"/>
              <a:t> 구성</a:t>
            </a:r>
            <a:r>
              <a:rPr lang="en-US" altLang="ko-KR" dirty="0"/>
              <a:t>, VPC </a:t>
            </a:r>
            <a:r>
              <a:rPr lang="ko-KR" altLang="en-US" dirty="0"/>
              <a:t>및 네트워크 설정을 진행했고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연휴가 끝난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일부터 </a:t>
            </a:r>
            <a:r>
              <a:rPr lang="en-US" altLang="ko-KR" dirty="0"/>
              <a:t>13</a:t>
            </a:r>
            <a:r>
              <a:rPr lang="ko-KR" altLang="en-US" dirty="0"/>
              <a:t>일까지</a:t>
            </a:r>
            <a:endParaRPr lang="en-US" altLang="ko-KR" dirty="0"/>
          </a:p>
          <a:p>
            <a:r>
              <a:rPr lang="ko-KR" altLang="en-US" dirty="0"/>
              <a:t>기초 공격 테스트</a:t>
            </a:r>
            <a:r>
              <a:rPr lang="en-US" altLang="ko-KR" dirty="0"/>
              <a:t>, </a:t>
            </a:r>
            <a:r>
              <a:rPr lang="ko-KR" altLang="en-US" dirty="0"/>
              <a:t>탐지 시스템 검토</a:t>
            </a:r>
            <a:r>
              <a:rPr lang="en-US" altLang="ko-KR" dirty="0"/>
              <a:t>, </a:t>
            </a:r>
            <a:r>
              <a:rPr lang="ko-KR" altLang="en-US" dirty="0"/>
              <a:t>보안 설정 조정과 </a:t>
            </a:r>
            <a:r>
              <a:rPr lang="en-US" altLang="ko-KR" dirty="0"/>
              <a:t>PPT </a:t>
            </a:r>
            <a:r>
              <a:rPr lang="ko-KR" altLang="en-US" dirty="0"/>
              <a:t>작성을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일부터 </a:t>
            </a:r>
            <a:r>
              <a:rPr lang="en-US" altLang="ko-KR" dirty="0"/>
              <a:t>17</a:t>
            </a:r>
            <a:r>
              <a:rPr lang="ko-KR" altLang="en-US" dirty="0"/>
              <a:t>일까지는</a:t>
            </a:r>
            <a:br>
              <a:rPr lang="en-US" altLang="ko-KR" dirty="0"/>
            </a:br>
            <a:r>
              <a:rPr lang="ko-KR" altLang="en-US" dirty="0"/>
              <a:t>탐지 서버 구축</a:t>
            </a:r>
            <a:r>
              <a:rPr lang="en-US" altLang="ko-KR" dirty="0"/>
              <a:t>, </a:t>
            </a:r>
            <a:r>
              <a:rPr lang="ko-KR" altLang="en-US" dirty="0"/>
              <a:t>공격 탐지 및 분석</a:t>
            </a:r>
            <a:r>
              <a:rPr lang="en-US" altLang="ko-KR" dirty="0"/>
              <a:t>, </a:t>
            </a:r>
            <a:r>
              <a:rPr lang="ko-KR" altLang="en-US" dirty="0"/>
              <a:t>로그 시각화 진행과 시연 영상 제작 및 편집을 진행하여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오늘</a:t>
            </a:r>
            <a:endParaRPr lang="en-US" altLang="ko-KR" dirty="0"/>
          </a:p>
          <a:p>
            <a:r>
              <a:rPr lang="ko-KR" altLang="en-US" dirty="0"/>
              <a:t>발표를 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1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주제 선정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6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피해 사례</a:t>
            </a:r>
            <a:r>
              <a:rPr lang="ko-KR" altLang="en-US" baseline="0" dirty="0"/>
              <a:t> 말씀 드리려고 합니다</a:t>
            </a:r>
            <a:r>
              <a:rPr lang="en-US" altLang="ko-KR" baseline="0" dirty="0"/>
              <a:t>.</a:t>
            </a:r>
            <a:br>
              <a:rPr lang="en-US" altLang="ko-KR" dirty="0"/>
            </a:br>
            <a:r>
              <a:rPr lang="en-US" altLang="ko-KR" dirty="0"/>
              <a:t>2021</a:t>
            </a:r>
            <a:r>
              <a:rPr lang="ko-KR" altLang="en-US" dirty="0"/>
              <a:t>년에 발생한 콜로니얼 파이프라인</a:t>
            </a:r>
            <a:r>
              <a:rPr lang="en-US" altLang="ko-KR" dirty="0"/>
              <a:t> </a:t>
            </a:r>
            <a:r>
              <a:rPr lang="ko-KR" altLang="en-US" dirty="0" err="1"/>
              <a:t>랜섬웨어</a:t>
            </a:r>
            <a:r>
              <a:rPr lang="ko-KR" altLang="en-US" dirty="0"/>
              <a:t> 사건인데요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미국 최대 송유관 회사가 랜섬웨어 공격을 당해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미국 동부 전역이 마비될 뻔했던 사건입니다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공격의 핵심은 ‘</a:t>
            </a:r>
            <a:r>
              <a:rPr lang="ko-KR" altLang="en-US" dirty="0" err="1"/>
              <a:t>다크사이드</a:t>
            </a:r>
            <a:r>
              <a:rPr lang="ko-KR" altLang="en-US" dirty="0"/>
              <a:t> </a:t>
            </a:r>
            <a:r>
              <a:rPr lang="ko-KR" altLang="en-US" dirty="0" err="1"/>
              <a:t>랜섬웨어’였으며</a:t>
            </a:r>
            <a:r>
              <a:rPr lang="en-US" altLang="ko-KR" dirty="0"/>
              <a:t>, </a:t>
            </a:r>
            <a:r>
              <a:rPr lang="ko-KR" altLang="en-US" dirty="0"/>
              <a:t>이를 탐지하지 못해 큰 피해가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다크사이드</a:t>
            </a:r>
            <a:r>
              <a:rPr lang="ko-KR" altLang="en-US" dirty="0"/>
              <a:t> </a:t>
            </a:r>
            <a:r>
              <a:rPr lang="ko-KR" altLang="en-US" dirty="0" err="1"/>
              <a:t>랜섬웨어란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공격자가 </a:t>
            </a:r>
            <a:r>
              <a:rPr lang="en-US" altLang="ko-KR" dirty="0"/>
              <a:t>C2</a:t>
            </a:r>
            <a:r>
              <a:rPr lang="ko-KR" altLang="en-US" dirty="0"/>
              <a:t>서버를 통해 악성 페이로드를 전송합니다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랜섬웨어</a:t>
            </a:r>
            <a:r>
              <a:rPr lang="ko-KR" altLang="en-US" dirty="0"/>
              <a:t> 실행 파일은 </a:t>
            </a:r>
            <a:r>
              <a:rPr lang="en-US" altLang="ko-KR" dirty="0"/>
              <a:t>PE Compact</a:t>
            </a:r>
            <a:r>
              <a:rPr lang="ko-KR" altLang="en-US" dirty="0"/>
              <a:t>와 </a:t>
            </a:r>
            <a:r>
              <a:rPr lang="en-US" altLang="ko-KR" dirty="0"/>
              <a:t>VM Protect</a:t>
            </a:r>
            <a:r>
              <a:rPr lang="ko-KR" altLang="en-US" dirty="0"/>
              <a:t>를 활용하여 보안 소프트웨어의 분석을 회피합니다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과정을 거친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다크사이드</a:t>
            </a:r>
            <a:r>
              <a:rPr lang="ko-KR" altLang="en-US" dirty="0"/>
              <a:t> </a:t>
            </a:r>
            <a:r>
              <a:rPr lang="ko-KR" altLang="en-US" dirty="0" err="1"/>
              <a:t>랜섬웨어의</a:t>
            </a:r>
            <a:r>
              <a:rPr lang="ko-KR" altLang="en-US" dirty="0"/>
              <a:t> 원본 코드가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랜섬웨어가</a:t>
            </a:r>
            <a:r>
              <a:rPr lang="ko-KR" altLang="en-US" dirty="0"/>
              <a:t> 실행되면</a:t>
            </a:r>
            <a:r>
              <a:rPr lang="en-US" altLang="ko-KR" dirty="0"/>
              <a:t>, </a:t>
            </a:r>
            <a:r>
              <a:rPr lang="ko-KR" altLang="en-US" dirty="0"/>
              <a:t>먼저 시스템 내 </a:t>
            </a:r>
            <a:r>
              <a:rPr lang="en-US" altLang="ko-KR" dirty="0"/>
              <a:t>PowerShell</a:t>
            </a:r>
            <a:r>
              <a:rPr lang="ko-KR" altLang="en-US" dirty="0"/>
              <a:t>을 이용해 중요한 명령을 실행합니다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단계에서 </a:t>
            </a:r>
            <a:r>
              <a:rPr lang="ko-KR" altLang="en-US" dirty="0" err="1"/>
              <a:t>랜섬웨어는</a:t>
            </a:r>
            <a:endParaRPr lang="en-US" altLang="ko-KR" dirty="0"/>
          </a:p>
          <a:p>
            <a:r>
              <a:rPr lang="ko-KR" altLang="en-US" dirty="0"/>
              <a:t>윈도우에서 제공하는 백업 시스템으로</a:t>
            </a:r>
            <a:r>
              <a:rPr lang="en-US" altLang="ko-KR" dirty="0"/>
              <a:t>, </a:t>
            </a:r>
            <a:r>
              <a:rPr lang="ko-KR" altLang="en-US" dirty="0"/>
              <a:t>데이터 복구를 위해 사용할 수 있는 볼륨 </a:t>
            </a:r>
            <a:r>
              <a:rPr lang="ko-KR" altLang="en-US" dirty="0" err="1"/>
              <a:t>섀도우의</a:t>
            </a:r>
            <a:r>
              <a:rPr lang="ko-KR" altLang="en-US" baseline="0" dirty="0"/>
              <a:t> </a:t>
            </a:r>
            <a:r>
              <a:rPr lang="ko-KR" altLang="en-US" dirty="0"/>
              <a:t>복사본을 삭제합니다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데이터 암호화 과정이 시작됩니다</a:t>
            </a:r>
            <a:r>
              <a:rPr lang="en-US" altLang="ko-KR" dirty="0"/>
              <a:t>. </a:t>
            </a:r>
            <a:r>
              <a:rPr lang="ko-KR" altLang="en-US" dirty="0"/>
              <a:t>암호화 된 데이터를 유출한 후 이를 협박 수단으로 활용합니다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중요한 점은</a:t>
            </a:r>
            <a:r>
              <a:rPr lang="en-US" altLang="ko-KR" dirty="0"/>
              <a:t>, </a:t>
            </a:r>
            <a:r>
              <a:rPr lang="ko-KR" altLang="en-US" dirty="0"/>
              <a:t>공격자들이 단순한 </a:t>
            </a:r>
            <a:r>
              <a:rPr lang="en-US" altLang="ko-KR" dirty="0"/>
              <a:t>HTTP</a:t>
            </a:r>
            <a:r>
              <a:rPr lang="ko-KR" altLang="en-US" dirty="0"/>
              <a:t>가 아니라 </a:t>
            </a:r>
            <a:r>
              <a:rPr lang="ko-KR" altLang="en-US" b="1" dirty="0"/>
              <a:t>암호화된</a:t>
            </a:r>
            <a:r>
              <a:rPr lang="en-US" altLang="ko-KR" b="1" baseline="0" dirty="0"/>
              <a:t> </a:t>
            </a:r>
            <a:r>
              <a:rPr lang="ko-KR" altLang="en-US" b="1" dirty="0"/>
              <a:t>통신</a:t>
            </a:r>
            <a:r>
              <a:rPr lang="ko-KR" altLang="en-US" dirty="0"/>
              <a:t>을 사용했다는 것입니다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기존 보안 시스템은</a:t>
            </a:r>
            <a:endParaRPr lang="en-US" altLang="ko-KR" dirty="0"/>
          </a:p>
          <a:p>
            <a:r>
              <a:rPr lang="ko-KR" altLang="en-US" dirty="0"/>
              <a:t>암호화된 통신의 트래픽을 확인할 수 없었기 때문에</a:t>
            </a:r>
            <a:endParaRPr lang="en-US" altLang="ko-KR" dirty="0"/>
          </a:p>
          <a:p>
            <a:r>
              <a:rPr lang="ko-KR" altLang="en-US" dirty="0"/>
              <a:t>공격을 탐지하지 못했고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이에 따라 큰 피해가 발생한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70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그렇다면 암호화된 </a:t>
            </a:r>
            <a:r>
              <a:rPr lang="en-US" altLang="ko-KR" dirty="0"/>
              <a:t>C2 </a:t>
            </a:r>
            <a:r>
              <a:rPr lang="ko-KR" altLang="en-US" dirty="0"/>
              <a:t>서버 통신은 무엇인가에 대해 말씀드리겠습니다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암호화된 </a:t>
            </a:r>
            <a:r>
              <a:rPr lang="en-US" altLang="ko-KR" dirty="0"/>
              <a:t>C2 </a:t>
            </a:r>
            <a:r>
              <a:rPr lang="ko-KR" altLang="en-US" dirty="0"/>
              <a:t>서버 통신은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C2 </a:t>
            </a:r>
            <a:r>
              <a:rPr lang="ko-KR" altLang="en-US" dirty="0"/>
              <a:t>서버와 피해자 서버 사이의 통신을 암호화 함으로써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정상적인 웹 트래픽으로 위장하여 탐지를 회피합니다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통신으로 인한 피해를 예방할 수 있는 탐지 방식으로는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탐지 방식인 </a:t>
            </a:r>
            <a:r>
              <a:rPr lang="en-US" altLang="ko-KR" dirty="0"/>
              <a:t>NIDS</a:t>
            </a:r>
            <a:r>
              <a:rPr lang="ko-KR" altLang="en-US" dirty="0"/>
              <a:t>와 </a:t>
            </a:r>
            <a:r>
              <a:rPr lang="en-US" altLang="ko-KR" dirty="0" err="1"/>
              <a:t>GuardDuty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해당 서비스로는 한계가 있다는 것을 확인했습니다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72ED-77C7-4CF9-990D-0CF012F375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0495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microsoft.com/office/2007/relationships/hdphoto" Target="../embeddings/oleObject1.wdp"  /><Relationship Id="rId5" Type="http://schemas.openxmlformats.org/officeDocument/2006/relationships/image" Target="../media/image2.png"  /><Relationship Id="rId6" Type="http://schemas.microsoft.com/office/2007/relationships/hdphoto" Target="../embeddings/oleObject2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1.png"  /><Relationship Id="rId4" Type="http://schemas.microsoft.com/office/2007/relationships/hdphoto" Target="../embeddings/oleObject5.wdp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3.png"  /><Relationship Id="rId4" Type="http://schemas.openxmlformats.org/officeDocument/2006/relationships/image" Target="../media/image21.png"  /><Relationship Id="rId5" Type="http://schemas.microsoft.com/office/2007/relationships/hdphoto" Target="../embeddings/oleObject5.wdp"  /><Relationship Id="rId6" Type="http://schemas.openxmlformats.org/officeDocument/2006/relationships/image" Target="../media/image22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1.png"  /><Relationship Id="rId4" Type="http://schemas.microsoft.com/office/2007/relationships/hdphoto" Target="../embeddings/oleObject5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7.png"  /><Relationship Id="rId4" Type="http://schemas.microsoft.com/office/2007/relationships/hdphoto" Target="../embeddings/oleObject6.wdp"  /><Relationship Id="rId5" Type="http://schemas.openxmlformats.org/officeDocument/2006/relationships/image" Target="../media/image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5.png"  /><Relationship Id="rId11" Type="http://schemas.microsoft.com/office/2007/relationships/hdphoto" Target="../embeddings/oleObject8.wdp"  /><Relationship Id="rId12" Type="http://schemas.openxmlformats.org/officeDocument/2006/relationships/image" Target="../media/image36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microsoft.com/office/2007/relationships/hdphoto" Target="../embeddings/oleObject7.wdp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29.png"  /><Relationship Id="rId6" Type="http://schemas.openxmlformats.org/officeDocument/2006/relationships/image" Target="../media/image44.png"  /><Relationship Id="rId7" Type="http://schemas.microsoft.com/office/2007/relationships/hdphoto" Target="../embeddings/oleObject9.wdp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45.png"  /><Relationship Id="rId4" Type="http://schemas.openxmlformats.org/officeDocument/2006/relationships/image" Target="../media/image29.png"  /><Relationship Id="rId5" Type="http://schemas.openxmlformats.org/officeDocument/2006/relationships/image" Target="../media/image44.png"  /><Relationship Id="rId6" Type="http://schemas.microsoft.com/office/2007/relationships/hdphoto" Target="../embeddings/oleObject9.wdp"  /><Relationship Id="rId7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9.png"  /><Relationship Id="rId4" Type="http://schemas.openxmlformats.org/officeDocument/2006/relationships/image" Target="../media/image44.png"  /><Relationship Id="rId5" Type="http://schemas.microsoft.com/office/2007/relationships/hdphoto" Target="../embeddings/oleObject9.wdp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4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48.jpeg"  /><Relationship Id="rId12" Type="http://schemas.openxmlformats.org/officeDocument/2006/relationships/image" Target="../media/image49.png"  /><Relationship Id="rId13" Type="http://schemas.microsoft.com/office/2007/relationships/hdphoto" Target="../embeddings/oleObject11.wdp"  /><Relationship Id="rId14" Type="http://schemas.openxmlformats.org/officeDocument/2006/relationships/image" Target="../media/image36.png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9.png"  /><Relationship Id="rId4" Type="http://schemas.openxmlformats.org/officeDocument/2006/relationships/image" Target="../media/image44.png"  /><Relationship Id="rId5" Type="http://schemas.microsoft.com/office/2007/relationships/hdphoto" Target="../embeddings/oleObject9.wdp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47.png"  /><Relationship Id="rId9" Type="http://schemas.microsoft.com/office/2007/relationships/hdphoto" Target="../embeddings/oleObject10.wdp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11" Type="http://schemas.microsoft.com/office/2007/relationships/hdphoto" Target="../embeddings/oleObject10.wdp"  /><Relationship Id="rId12" Type="http://schemas.openxmlformats.org/officeDocument/2006/relationships/image" Target="../media/image33.png"  /><Relationship Id="rId13" Type="http://schemas.openxmlformats.org/officeDocument/2006/relationships/image" Target="../media/image48.jpeg"  /><Relationship Id="rId14" Type="http://schemas.openxmlformats.org/officeDocument/2006/relationships/image" Target="../media/image49.png"  /><Relationship Id="rId15" Type="http://schemas.microsoft.com/office/2007/relationships/hdphoto" Target="../embeddings/oleObject11.wdp"  /><Relationship Id="rId16" Type="http://schemas.openxmlformats.org/officeDocument/2006/relationships/image" Target="../media/image36.png"  /><Relationship Id="rId17" Type="http://schemas.openxmlformats.org/officeDocument/2006/relationships/image" Target="../media/image52.png"  /><Relationship Id="rId18" Type="http://schemas.microsoft.com/office/2007/relationships/hdphoto" Target="../embeddings/oleObject12.wdp"  /><Relationship Id="rId19" Type="http://schemas.openxmlformats.org/officeDocument/2006/relationships/image" Target="../media/image53.png"  /><Relationship Id="rId2" Type="http://schemas.openxmlformats.org/officeDocument/2006/relationships/notesSlide" Target="../notesSlides/notesSlide29.xml"  /><Relationship Id="rId20" Type="http://schemas.microsoft.com/office/2007/relationships/hdphoto" Target="../embeddings/oleObject13.wdp"  /><Relationship Id="rId21" Type="http://schemas.openxmlformats.org/officeDocument/2006/relationships/image" Target="../media/image54.png"  /><Relationship Id="rId22" Type="http://schemas.openxmlformats.org/officeDocument/2006/relationships/image" Target="../media/image55.png"  /><Relationship Id="rId23" Type="http://schemas.openxmlformats.org/officeDocument/2006/relationships/image" Target="../media/image56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29.png"  /><Relationship Id="rId6" Type="http://schemas.openxmlformats.org/officeDocument/2006/relationships/image" Target="../media/image44.png"  /><Relationship Id="rId7" Type="http://schemas.microsoft.com/office/2007/relationships/hdphoto" Target="../embeddings/oleObject9.wdp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8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5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5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5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5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5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Relationship Id="rId6" Type="http://schemas.openxmlformats.org/officeDocument/2006/relationships/image" Target="../media/image10.png"  /><Relationship Id="rId7" Type="http://schemas.openxmlformats.org/officeDocument/2006/relationships/image" Target="../media/image7.jpeg"  /><Relationship Id="rId8" Type="http://schemas.openxmlformats.org/officeDocument/2006/relationships/image" Target="../media/image7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microsoft.com/office/2007/relationships/hdphoto" Target="../embeddings/oleObject3.wdp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microsoft.com/office/2007/relationships/hdphoto" Target="../embeddings/oleObject4.wdp"  /><Relationship Id="rId9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2" y="0"/>
            <a:ext cx="18323442" cy="102852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6535" y="9683644"/>
            <a:ext cx="2707922" cy="489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8115299"/>
            <a:ext cx="8610600" cy="2141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팀명 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페이퍼로지 5 Medium"/>
                <a:ea typeface="페이퍼로지 5 Medium"/>
              </a:rPr>
              <a:t>: 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LUCID</a:t>
            </a:r>
            <a:endParaRPr lang="en-US" altLang="ko-KR" sz="3000">
              <a:solidFill>
                <a:schemeClr val="bg1">
                  <a:lumMod val="50000"/>
                </a:schemeClr>
              </a:solidFill>
              <a:latin typeface="Source Han Sans KR Medium"/>
              <a:ea typeface="Source Han Sans KR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팀원 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페이퍼로지 5 Medium"/>
                <a:ea typeface="페이퍼로지 5 Medium"/>
              </a:rPr>
              <a:t>: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김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O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수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유형우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배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O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결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김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O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규</a:t>
            </a:r>
            <a:endParaRPr lang="ko-KR" altLang="en-US" sz="3000">
              <a:solidFill>
                <a:schemeClr val="bg1">
                  <a:lumMod val="50000"/>
                </a:schemeClr>
              </a:solidFill>
              <a:latin typeface="Source Han Sans KR Medium"/>
              <a:ea typeface="Source Han Sans KR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멘토 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페이퍼로지 5 Medium"/>
                <a:ea typeface="페이퍼로지 5 Medium"/>
              </a:rPr>
              <a:t>: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유일해</a:t>
            </a:r>
            <a:r>
              <a:rPr lang="en-US" altLang="ko-KR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 , </a:t>
            </a:r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Source Han Sans KR Medium"/>
                <a:ea typeface="Source Han Sans KR Medium"/>
              </a:rPr>
              <a:t>김덕형</a:t>
            </a:r>
            <a:endParaRPr lang="en-US" altLang="ko-KR" sz="3000">
              <a:solidFill>
                <a:schemeClr val="bg1">
                  <a:lumMod val="50000"/>
                </a:schemeClr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1079" y="3363088"/>
            <a:ext cx="14630400" cy="37471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lnSpc>
                <a:spcPts val="9500"/>
              </a:lnSpc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암호화된 </a:t>
            </a: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12700" algn="tl" rotWithShape="0">
                    <a:srgbClr val="007BFF"/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C2 </a:t>
            </a:r>
            <a:r>
              <a:rPr lang="ko-KR" alt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통신</a:t>
            </a:r>
            <a:r>
              <a:rPr lang="en-US" altLang="ko-KR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8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탐지</a:t>
            </a:r>
            <a:endParaRPr lang="en-US" altLang="ko-KR" sz="88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0" algn="ctr">
              <a:lnSpc>
                <a:spcPts val="9500"/>
              </a:lnSpc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&amp;</a:t>
            </a:r>
          </a:p>
          <a:p>
            <a:pPr lvl="0" algn="ctr">
              <a:lnSpc>
                <a:spcPts val="9500"/>
              </a:lnSpc>
            </a:pPr>
            <a:r>
              <a:rPr lang="ko-KR" alt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보안 시각화</a:t>
            </a:r>
            <a:endParaRPr lang="en-US" altLang="ko-KR" sz="88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450">
        <p:fade/>
      </p:transition>
    </mc:Choice>
    <mc:Fallback>
      <p:transition xmlns:mc="http://schemas.openxmlformats.org/markup-compatibility/2006" xmlns:hp="http://schemas.haansoft.com/office/presentation/8.0" mc:Ignorable="hp" hp:hslDur="4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345122" y="1562099"/>
            <a:ext cx="7299922" cy="7239001"/>
            <a:chOff x="10345122" y="1333500"/>
            <a:chExt cx="7299922" cy="723900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345122" y="1333500"/>
              <a:ext cx="7299922" cy="72390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345122" y="3278883"/>
              <a:ext cx="72999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네트워크 트래픽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, AWS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계정 활동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,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보안 이벤트 로그 분석</a:t>
              </a:r>
              <a:endParaRPr lang="en-US" altLang="ko-KR" sz="22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/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&amp;</a:t>
              </a:r>
            </a:p>
            <a:p>
              <a:pPr algn="ctr"/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이상 행위 탐지</a:t>
              </a:r>
            </a:p>
          </p:txBody>
        </p:sp>
        <p:sp>
          <p:nvSpPr>
            <p:cNvPr id="32" name="TextBox 20"/>
            <p:cNvSpPr txBox="1"/>
            <p:nvPr/>
          </p:nvSpPr>
          <p:spPr>
            <a:xfrm>
              <a:off x="10582369" y="2266114"/>
              <a:ext cx="662183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altLang="ko-KR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GuardDuty</a:t>
              </a:r>
              <a:endParaRPr lang="en-US" sz="3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5" name="AutoShape 20"/>
            <p:cNvSpPr/>
            <p:nvPr/>
          </p:nvSpPr>
          <p:spPr>
            <a:xfrm flipV="1">
              <a:off x="11234812" y="3008395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45122" y="4858077"/>
            <a:ext cx="729992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메타데이터만 분석 가능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알려진 위협에 대해서만 탐지 가능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82078" y="1562100"/>
            <a:ext cx="7299922" cy="7239000"/>
            <a:chOff x="1082078" y="1333501"/>
            <a:chExt cx="7299922" cy="723900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082078" y="1333501"/>
              <a:ext cx="7299922" cy="7239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20"/>
            <p:cNvSpPr txBox="1"/>
            <p:nvPr/>
          </p:nvSpPr>
          <p:spPr>
            <a:xfrm>
              <a:off x="2301276" y="2266114"/>
              <a:ext cx="4861524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NIDS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078" y="3280233"/>
              <a:ext cx="72999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N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etwork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I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ntrusion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D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etection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S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ystem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네트워크의 패킷과 트래픽 분석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 &amp;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침입 여부 탐지</a:t>
              </a:r>
              <a:endParaRPr lang="en-US" altLang="ko-KR" sz="2200" dirty="0">
                <a:latin typeface="Source Han Sans KR" panose="020B0600000101010101" charset="-127"/>
                <a:ea typeface="Source Han Sans KR" panose="020B0600000101010101" charset="-127"/>
              </a:endParaRPr>
            </a:p>
          </p:txBody>
        </p:sp>
        <p:sp>
          <p:nvSpPr>
            <p:cNvPr id="41" name="AutoShape 20"/>
            <p:cNvSpPr/>
            <p:nvPr/>
          </p:nvSpPr>
          <p:spPr>
            <a:xfrm flipV="1">
              <a:off x="1971768" y="3009900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85306" y="4858077"/>
            <a:ext cx="649346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암호화된 트래픽 해석 불가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8935" y="4858077"/>
            <a:ext cx="649346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호스트 내부 활동 탐지 불가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345122" y="4858077"/>
            <a:ext cx="729992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2800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한계</a:t>
            </a: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실제 공격 여부 판단 어려움</a:t>
            </a:r>
          </a:p>
        </p:txBody>
      </p:sp>
      <p:sp>
        <p:nvSpPr>
          <p:cNvPr id="15" name="TextBox 35"/>
          <p:cNvSpPr txBox="1"/>
          <p:nvPr/>
        </p:nvSpPr>
        <p:spPr>
          <a:xfrm>
            <a:off x="2523031" y="258805"/>
            <a:ext cx="107357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–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시스템의 한계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5306" y="4858077"/>
            <a:ext cx="649346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2800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한계</a:t>
            </a: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고속 네트워크 환경에서 한계</a:t>
            </a:r>
          </a:p>
        </p:txBody>
      </p:sp>
    </p:spTree>
    <p:extLst>
      <p:ext uri="{BB962C8B-B14F-4D97-AF65-F5344CB8AC3E}">
        <p14:creationId xmlns:p14="http://schemas.microsoft.com/office/powerpoint/2010/main" val="21386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1" grpId="0"/>
      <p:bldP spid="19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9428520" y="1638299"/>
            <a:ext cx="8554677" cy="7772401"/>
            <a:chOff x="9428520" y="1638299"/>
            <a:chExt cx="8554677" cy="7772401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9428520" y="1638299"/>
              <a:ext cx="8554677" cy="77724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428521" y="3650826"/>
              <a:ext cx="855467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atin typeface="Source Han Sans KR Bold" panose="020B0600000101010101" charset="-127"/>
                  <a:ea typeface="Source Han Sans KR Bold" panose="020B0600000101010101" charset="-127"/>
                </a:rPr>
                <a:t>실시간 로그 분석과 자동 대응 가능한 보안 체계 구축</a:t>
              </a:r>
            </a:p>
          </p:txBody>
        </p:sp>
        <p:sp>
          <p:nvSpPr>
            <p:cNvPr id="60" name="TextBox 20"/>
            <p:cNvSpPr txBox="1"/>
            <p:nvPr/>
          </p:nvSpPr>
          <p:spPr>
            <a:xfrm>
              <a:off x="10061959" y="2563431"/>
              <a:ext cx="7109756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4088"/>
                </a:lnSpc>
                <a:spcBef>
                  <a:spcPct val="0"/>
                </a:spcBef>
              </a:pPr>
              <a:r>
                <a:rPr lang="ko-KR" altLang="en-US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실시간 탐지 </a:t>
              </a:r>
              <a:r>
                <a:rPr lang="en-US" altLang="ko-KR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&amp; </a:t>
              </a:r>
              <a:r>
                <a:rPr lang="ko-KR" altLang="en-US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자동 대응</a:t>
              </a:r>
              <a:endParaRPr lang="en-US" sz="3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1" name="AutoShape 20"/>
            <p:cNvSpPr/>
            <p:nvPr/>
          </p:nvSpPr>
          <p:spPr>
            <a:xfrm flipV="1">
              <a:off x="10762477" y="3360407"/>
              <a:ext cx="5806902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345121" y="1562099"/>
            <a:ext cx="7299924" cy="7239001"/>
            <a:chOff x="10345121" y="1333500"/>
            <a:chExt cx="7299924" cy="723900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345122" y="1333500"/>
              <a:ext cx="7299922" cy="72390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345121" y="3278883"/>
              <a:ext cx="72999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네트워크 트래픽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, AWS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계정 활동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,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보안 이벤트 로그 분석</a:t>
              </a:r>
              <a:endParaRPr lang="en-US" altLang="ko-KR" sz="22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/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&amp;</a:t>
              </a:r>
            </a:p>
            <a:p>
              <a:pPr algn="ctr"/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이상 행위 탐지</a:t>
              </a: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10582369" y="2266114"/>
              <a:ext cx="662183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altLang="ko-KR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GuardDuty</a:t>
              </a:r>
              <a:endParaRPr lang="en-US" sz="3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4" name="AutoShape 20"/>
            <p:cNvSpPr/>
            <p:nvPr/>
          </p:nvSpPr>
          <p:spPr>
            <a:xfrm flipV="1">
              <a:off x="11234812" y="3008395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35"/>
          <p:cNvSpPr txBox="1"/>
          <p:nvPr/>
        </p:nvSpPr>
        <p:spPr>
          <a:xfrm>
            <a:off x="2523031" y="258805"/>
            <a:ext cx="107357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–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 보완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2078" y="1562100"/>
            <a:ext cx="7299922" cy="7239000"/>
            <a:chOff x="1082078" y="1333501"/>
            <a:chExt cx="7299922" cy="723900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082078" y="1333501"/>
              <a:ext cx="7299922" cy="7239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2301276" y="2266114"/>
              <a:ext cx="4861524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3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NIDS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85306" y="3280233"/>
              <a:ext cx="64934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N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etwork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I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ntrusion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D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etection </a:t>
              </a:r>
              <a:r>
                <a:rPr lang="en-US" altLang="ko-KR" sz="2200" dirty="0">
                  <a:solidFill>
                    <a:srgbClr val="0F71FC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S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ystem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네트워크의 패킷과 트래픽 분석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 &amp;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침입 여부 탐지</a:t>
              </a:r>
              <a:endParaRPr lang="en-US" altLang="ko-KR" sz="2200" dirty="0">
                <a:latin typeface="Source Han Sans KR" panose="020B0600000101010101" charset="-127"/>
                <a:ea typeface="Source Han Sans KR" panose="020B0600000101010101" charset="-127"/>
              </a:endParaRPr>
            </a:p>
          </p:txBody>
        </p:sp>
        <p:sp>
          <p:nvSpPr>
            <p:cNvPr id="30" name="AutoShape 20"/>
            <p:cNvSpPr/>
            <p:nvPr/>
          </p:nvSpPr>
          <p:spPr>
            <a:xfrm flipV="1">
              <a:off x="1971768" y="3009900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85306" y="4858077"/>
            <a:ext cx="649346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2800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한계</a:t>
            </a: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고속 네트워크 환경에서 한계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호스트 내부 활동 탐지 불가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암호화된 트래픽 해석 불가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28519" y="4858077"/>
            <a:ext cx="855467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2800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한계</a:t>
            </a:r>
            <a:endParaRPr lang="en-US" altLang="ko-KR" sz="2800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실제 공격 여부 판단 어려움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메타데이터만 분석 가능</a:t>
            </a:r>
            <a:endParaRPr lang="en-US" altLang="ko-KR" sz="2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알려진 위협에 대해서만 탐지 가능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8635734" y="5372101"/>
            <a:ext cx="638958" cy="46914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rgbClr val="0F71FC"/>
              </a:gs>
            </a:gsLst>
            <a:lin ang="10800000" scaled="1"/>
            <a:tileRect/>
          </a:gradFill>
          <a:ln cap="rnd">
            <a:noFill/>
            <a:prstDash val="solid"/>
            <a:rou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9677400" y="5011933"/>
            <a:ext cx="3607501" cy="3027167"/>
            <a:chOff x="9677400" y="5011933"/>
            <a:chExt cx="3607501" cy="3027167"/>
          </a:xfrm>
        </p:grpSpPr>
        <p:sp>
          <p:nvSpPr>
            <p:cNvPr id="63" name="TextBox 62"/>
            <p:cNvSpPr txBox="1"/>
            <p:nvPr/>
          </p:nvSpPr>
          <p:spPr>
            <a:xfrm>
              <a:off x="9681034" y="5011933"/>
              <a:ext cx="36038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로그 분석 기반 탐지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77403" y="6281861"/>
              <a:ext cx="36038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err="1">
                  <a:latin typeface="Source Han Sans KR Bold" panose="020B0600000101010101" charset="-127"/>
                  <a:ea typeface="Source Han Sans KR Bold" panose="020B0600000101010101" charset="-127"/>
                </a:rPr>
                <a:t>CloudWatch,Grafana</a:t>
              </a:r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연계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677400" y="7608213"/>
              <a:ext cx="36038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Lambda </a:t>
              </a:r>
              <a:r>
                <a:rPr lang="ko-KR" altLang="en-US" sz="2200" dirty="0">
                  <a:latin typeface="Source Han Sans KR Bold" panose="020B0600000101010101" charset="-127"/>
                  <a:ea typeface="Source Han Sans KR Bold" panose="020B0600000101010101" charset="-127"/>
                </a:rPr>
                <a:t>활용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3877536" y="4987362"/>
            <a:ext cx="4436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암호화된 </a:t>
            </a:r>
            <a:r>
              <a:rPr lang="en-US" altLang="ko-KR" sz="2200" dirty="0">
                <a:latin typeface="Source Han Sans KR Bold" panose="020B0600000101010101" charset="-127"/>
                <a:ea typeface="Source Han Sans KR Bold" panose="020B0600000101010101" charset="-127"/>
              </a:rPr>
              <a:t>C2 </a:t>
            </a:r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통신 탐지 가능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73903" y="6257291"/>
            <a:ext cx="4440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실시간 위협 모니터링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873903" y="7583642"/>
            <a:ext cx="4436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ource Han Sans KR Bold" panose="020B0600000101010101" charset="-127"/>
                <a:ea typeface="Source Han Sans KR Bold" panose="020B0600000101010101" charset="-127"/>
              </a:rPr>
              <a:t>자동화 및 즉각적인 대응 프로세스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13413074" y="5067300"/>
            <a:ext cx="381204" cy="2849206"/>
            <a:chOff x="13284898" y="5067300"/>
            <a:chExt cx="381204" cy="2849206"/>
          </a:xfrm>
        </p:grpSpPr>
        <p:sp>
          <p:nvSpPr>
            <p:cNvPr id="71" name="오른쪽 화살표 70"/>
            <p:cNvSpPr/>
            <p:nvPr/>
          </p:nvSpPr>
          <p:spPr>
            <a:xfrm>
              <a:off x="13285000" y="5067300"/>
              <a:ext cx="381102" cy="304800"/>
            </a:xfrm>
            <a:prstGeom prst="rightArrow">
              <a:avLst/>
            </a:prstGeom>
            <a:solidFill>
              <a:srgbClr val="0F71F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72" name="오른쪽 화살표 71"/>
            <p:cNvSpPr/>
            <p:nvPr/>
          </p:nvSpPr>
          <p:spPr>
            <a:xfrm>
              <a:off x="13285000" y="6366659"/>
              <a:ext cx="381102" cy="304800"/>
            </a:xfrm>
            <a:prstGeom prst="rightArrow">
              <a:avLst/>
            </a:prstGeom>
            <a:solidFill>
              <a:srgbClr val="0F71F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73" name="오른쪽 화살표 72"/>
            <p:cNvSpPr/>
            <p:nvPr/>
          </p:nvSpPr>
          <p:spPr>
            <a:xfrm>
              <a:off x="13284898" y="7611706"/>
              <a:ext cx="381102" cy="304800"/>
            </a:xfrm>
            <a:prstGeom prst="rightArrow">
              <a:avLst/>
            </a:prstGeom>
            <a:solidFill>
              <a:srgbClr val="0F71F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37710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50695 0.0001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4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-1.48148E-6 L -0.49106 -0.0009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5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5" grpId="0"/>
      <p:bldP spid="33" grpId="0" animBg="1"/>
      <p:bldP spid="67" grpId="0"/>
      <p:bldP spid="67" grpId="1"/>
      <p:bldP spid="68" grpId="0"/>
      <p:bldP spid="68" grpId="1"/>
      <p:bldP spid="69" grpId="0"/>
      <p:bldP spid="6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03</a:t>
              </a: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66700"/>
            <a:ext cx="57827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서비스</a:t>
            </a:r>
            <a:endParaRPr lang="en-US" altLang="ko-KR" sz="24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276372" y="4360320"/>
            <a:ext cx="9626095" cy="11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서비스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6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321" r="2321" b="2321"/>
          <a:stretch/>
        </p:blipFill>
        <p:spPr>
          <a:xfrm>
            <a:off x="9808844" y="4527731"/>
            <a:ext cx="1982803" cy="185374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6" name="TextBox 25"/>
          <p:cNvSpPr txBox="1"/>
          <p:nvPr/>
        </p:nvSpPr>
        <p:spPr>
          <a:xfrm>
            <a:off x="12042451" y="4523739"/>
            <a:ext cx="4204265" cy="183052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3200" b="1" dirty="0" err="1">
                <a:latin typeface="Source Han Sans KR Medium" panose="020B0600000101010101" charset="-127"/>
                <a:ea typeface="Source Han Sans KR Medium" panose="020B0600000101010101" charset="-127"/>
              </a:rPr>
              <a:t>Grafana</a:t>
            </a:r>
            <a:endParaRPr lang="en-US" altLang="ko-KR" sz="3200" b="1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데이터 시각화 및 모니터링 도구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시스템 및 애플리케이션의 성능을 모니터링하고 문제를 진단하는 데 사용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39" name="TextBox 15"/>
          <p:cNvSpPr txBox="1"/>
          <p:nvPr/>
        </p:nvSpPr>
        <p:spPr>
          <a:xfrm>
            <a:off x="12091140" y="1711768"/>
            <a:ext cx="3872067" cy="1388447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</a:t>
            </a:r>
          </a:p>
          <a:p>
            <a:pPr lvl="0">
              <a:lnSpc>
                <a:spcPct val="99600"/>
              </a:lnSpc>
            </a:pP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리소스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애플리케이션의</a:t>
            </a:r>
            <a:r>
              <a:rPr lang="en-US" alt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모니터링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, </a:t>
            </a:r>
          </a:p>
          <a:p>
            <a:pPr lvl="0">
              <a:lnSpc>
                <a:spcPct val="99600"/>
              </a:lnSpc>
            </a:pP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로그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수집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경고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자동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조치를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지원</a:t>
            </a:r>
            <a:endParaRPr lang="en-US" altLang="ko-KR" sz="200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31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380" y="4620151"/>
            <a:ext cx="1963312" cy="196331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8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844" y="1711768"/>
            <a:ext cx="2001902" cy="1963312"/>
          </a:xfrm>
          <a:prstGeom prst="rect">
            <a:avLst/>
          </a:prstGeom>
          <a:effectLst>
            <a:softEdge rad="76200"/>
          </a:effectLst>
        </p:spPr>
      </p:pic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889" y="1817913"/>
            <a:ext cx="1985703" cy="198570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2" name="TextBox 14"/>
          <p:cNvSpPr txBox="1"/>
          <p:nvPr/>
        </p:nvSpPr>
        <p:spPr>
          <a:xfrm>
            <a:off x="4035185" y="4620151"/>
            <a:ext cx="5080000" cy="1546235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lvl="0"/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EC2</a:t>
            </a:r>
          </a:p>
          <a:p>
            <a:pPr lvl="0"/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탄력적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컴퓨팅을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제공하는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Amazon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의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가상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서버</a:t>
            </a:r>
            <a:endParaRPr lang="en-US" altLang="ko-KR" sz="200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AWS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리소스에 대한 액세스를 안전하게 관리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사용자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그룹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권한 등을 설정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4035847" y="1817913"/>
            <a:ext cx="3812753" cy="193251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/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VPC</a:t>
            </a:r>
          </a:p>
          <a:p>
            <a:pPr lvl="0"/>
            <a:r>
              <a:rPr lang="ko-KR" alt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안전하고 격리된 네트워크 환경</a:t>
            </a:r>
            <a:endParaRPr lang="en-US" altLang="ko-KR" sz="2000" b="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en-US" alt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IP </a:t>
            </a:r>
            <a:r>
              <a:rPr lang="ko-KR" alt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주소 범위 및 보안 그룹 설정 가능</a:t>
            </a:r>
            <a:endParaRPr lang="en-US" altLang="ko-KR" sz="2000" b="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가상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네트워킹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환경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제공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AWS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리소스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안전하게</a:t>
            </a:r>
            <a:r>
              <a:rPr lang="en-US" alt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구축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관리</a:t>
            </a:r>
          </a:p>
        </p:txBody>
      </p:sp>
      <p:pic>
        <p:nvPicPr>
          <p:cNvPr id="35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560" y="7298203"/>
            <a:ext cx="1864021" cy="1854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6" name="TextBox 35"/>
          <p:cNvSpPr txBox="1"/>
          <p:nvPr/>
        </p:nvSpPr>
        <p:spPr>
          <a:xfrm>
            <a:off x="12031710" y="7298203"/>
            <a:ext cx="2664674" cy="1252866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r>
              <a:rPr lang="en-US" altLang="ko-KR" sz="3200" b="1" dirty="0">
                <a:latin typeface="Source Han Sans KR Medium" panose="020B0600000101010101" charset="-127"/>
                <a:ea typeface="Source Han Sans KR Medium" panose="020B0600000101010101" charset="-127"/>
              </a:rPr>
              <a:t>Lambda</a:t>
            </a: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서버 관리 없이 코드 실행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이벤트 기반 자동 실행</a:t>
            </a:r>
            <a:endParaRPr lang="en-US" altLang="ko-KR" sz="2000" i="0" u="none" strike="noStrike" spc="-2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41" name="Picture 4" descr="AWS GuardDuty - AWS Security Identity &amp; Compliance - AWS Video Catalog">
            <a:extLst>
              <a:ext uri="{FF2B5EF4-FFF2-40B4-BE49-F238E27FC236}">
                <a16:creationId xmlns:a16="http://schemas.microsoft.com/office/drawing/2014/main" id="{45A92190-B953-4AC1-8537-A441CD8B4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97" y="7298203"/>
            <a:ext cx="1980495" cy="198000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7ABA7D3F-59B7-4B3E-90BA-2A0F2D57341E}"/>
              </a:ext>
            </a:extLst>
          </p:cNvPr>
          <p:cNvSpPr txBox="1"/>
          <p:nvPr/>
        </p:nvSpPr>
        <p:spPr>
          <a:xfrm>
            <a:off x="3986496" y="7298203"/>
            <a:ext cx="4787504" cy="1626659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r>
              <a:rPr lang="en-US" altLang="ko-KR" sz="3200" b="1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GuardDuty</a:t>
            </a:r>
          </a:p>
          <a:p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AWS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환경에서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악의적인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활동과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비정상적인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행동을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탐지하는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보안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서비스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  <a:cs typeface="Arimo Bold"/>
              <a:sym typeface="Arimo Bold"/>
            </a:endParaRPr>
          </a:p>
          <a:p>
            <a:r>
              <a:rPr lang="ko-KR" altLang="en-US" sz="20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공격을 탐지하고 이 정보를 </a:t>
            </a:r>
            <a:r>
              <a:rPr lang="en-US" altLang="ko-KR" sz="2000" spc="-1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EventBridge</a:t>
            </a:r>
            <a:r>
              <a:rPr lang="ko-KR" altLang="en-US" sz="20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로 보냄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2523032" y="266700"/>
            <a:ext cx="57827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400" b="1" dirty="0">
                <a:solidFill>
                  <a:srgbClr val="C1C1C1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</a:t>
            </a:r>
            <a:endParaRPr lang="en-US" altLang="ko-KR" sz="24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41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32" grpId="0"/>
      <p:bldP spid="32" grpId="1"/>
      <p:bldP spid="33" grpId="0"/>
      <p:bldP spid="33" grpId="1"/>
      <p:bldP spid="36" grpId="0"/>
      <p:bldP spid="42" grpId="0"/>
      <p:bldP spid="4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5"/>
          <p:cNvGrpSpPr/>
          <p:nvPr/>
        </p:nvGrpSpPr>
        <p:grpSpPr>
          <a:xfrm>
            <a:off x="941579" y="2329642"/>
            <a:ext cx="1581453" cy="1581639"/>
            <a:chOff x="-683952" y="-698760"/>
            <a:chExt cx="3124599" cy="3124972"/>
          </a:xfrm>
        </p:grpSpPr>
        <p:grpSp>
          <p:nvGrpSpPr>
            <p:cNvPr id="13" name="Group 6"/>
            <p:cNvGrpSpPr/>
            <p:nvPr/>
          </p:nvGrpSpPr>
          <p:grpSpPr>
            <a:xfrm>
              <a:off x="-683952" y="-698760"/>
              <a:ext cx="3124599" cy="3124972"/>
              <a:chOff x="-100039" y="-102205"/>
              <a:chExt cx="457023" cy="457078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-100039" y="-102205"/>
                <a:ext cx="457023" cy="457078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8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4" name="TextBox 9"/>
            <p:cNvSpPr txBox="1"/>
            <p:nvPr/>
          </p:nvSpPr>
          <p:spPr>
            <a:xfrm>
              <a:off x="0" y="94347"/>
              <a:ext cx="1756702" cy="1402094"/>
            </a:xfrm>
            <a:prstGeom prst="rect">
              <a:avLst/>
            </a:prstGeom>
          </p:spPr>
          <p:txBody>
            <a:bodyPr lIns="0" tIns="0" rIns="0" bIns="0" rtlCol="0" anchor="ctr" anchorCtr="0">
              <a:spAutoFit/>
            </a:bodyPr>
            <a:lstStyle/>
            <a:p>
              <a:pPr algn="ctr">
                <a:lnSpc>
                  <a:spcPts val="8194"/>
                </a:lnSpc>
                <a:spcBef>
                  <a:spcPct val="0"/>
                </a:spcBef>
              </a:pPr>
              <a:r>
                <a:rPr lang="en-US" sz="4500" b="1" dirty="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01</a:t>
              </a:r>
            </a:p>
          </p:txBody>
        </p:sp>
      </p:grpSp>
      <p:pic>
        <p:nvPicPr>
          <p:cNvPr id="2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44" y="1711768"/>
            <a:ext cx="2001902" cy="196331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321" r="2321" b="2321"/>
          <a:stretch/>
        </p:blipFill>
        <p:spPr>
          <a:xfrm>
            <a:off x="9808844" y="4527731"/>
            <a:ext cx="1982803" cy="185374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6" name="TextBox 25"/>
          <p:cNvSpPr txBox="1"/>
          <p:nvPr/>
        </p:nvSpPr>
        <p:spPr>
          <a:xfrm>
            <a:off x="12042451" y="4523739"/>
            <a:ext cx="4204265" cy="183052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3200" b="1" dirty="0" err="1">
                <a:latin typeface="Source Han Sans KR Medium" panose="020B0600000101010101" charset="-127"/>
                <a:ea typeface="Source Han Sans KR Medium" panose="020B0600000101010101" charset="-127"/>
              </a:rPr>
              <a:t>Grafana</a:t>
            </a:r>
            <a:endParaRPr lang="en-US" altLang="ko-KR" sz="3200" b="1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데이터 시각화 및 모니터링 도구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시스템 및 애플리케이션의 성능을 모니터링하고 문제를 진단하는 데 사용</a:t>
            </a:r>
            <a:endParaRPr lang="en-US" altLang="ko-KR" sz="24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12091140" y="1711768"/>
            <a:ext cx="3872067" cy="1388447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</a:t>
            </a:r>
          </a:p>
          <a:p>
            <a:pPr lvl="0">
              <a:lnSpc>
                <a:spcPct val="99600"/>
              </a:lnSpc>
            </a:pP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리소스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애플리케이션의</a:t>
            </a:r>
            <a:r>
              <a:rPr lang="en-US" alt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모니터링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, </a:t>
            </a:r>
          </a:p>
          <a:p>
            <a:pPr lvl="0">
              <a:lnSpc>
                <a:spcPct val="99600"/>
              </a:lnSpc>
            </a:pP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로그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수집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경고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자동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조치를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지원</a:t>
            </a:r>
            <a:endParaRPr lang="en-US" altLang="ko-KR" sz="200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380" y="4620151"/>
            <a:ext cx="1963312" cy="196331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9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889" y="1817913"/>
            <a:ext cx="1985703" cy="198570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0" name="TextBox 14"/>
          <p:cNvSpPr txBox="1"/>
          <p:nvPr/>
        </p:nvSpPr>
        <p:spPr>
          <a:xfrm>
            <a:off x="4035185" y="4620151"/>
            <a:ext cx="5080000" cy="1546235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lvl="0"/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EC2</a:t>
            </a:r>
          </a:p>
          <a:p>
            <a:pPr lvl="0"/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탄력적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컴퓨팅을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제공하는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Amazon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의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가상</a:t>
            </a:r>
            <a:r>
              <a:rPr lang="en-US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서버</a:t>
            </a:r>
            <a:endParaRPr lang="en-US" altLang="ko-KR" sz="200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AWS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리소스에 대한 액세스를 안전하게 관리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사용자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그룹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권한 등을 설정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4035847" y="1817913"/>
            <a:ext cx="3812753" cy="1932514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/>
            <a:r>
              <a:rPr lang="en-US" altLang="ko-KR" sz="3200" b="1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VPC</a:t>
            </a:r>
          </a:p>
          <a:p>
            <a:pPr lvl="0"/>
            <a:r>
              <a:rPr lang="ko-KR" alt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안전한 격리된 네트워크 환경</a:t>
            </a:r>
            <a:endParaRPr lang="en-US" altLang="ko-KR" sz="2000" b="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en-US" alt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IP </a:t>
            </a:r>
            <a:r>
              <a:rPr lang="ko-KR" alt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주소 범위 및 보안 그룹 설정 가능</a:t>
            </a:r>
            <a:endParaRPr lang="en-US" altLang="ko-KR" sz="2000" b="0" i="0" u="none" strike="noStrike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가상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네트워킹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환경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제공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lvl="0"/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AWS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리소스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안전하게</a:t>
            </a:r>
            <a:r>
              <a:rPr lang="en-US" alt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구축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및</a:t>
            </a:r>
            <a:r>
              <a:rPr lang="en-US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sz="2000" b="0" i="0" u="none" strike="noStrike" dirty="0">
                <a:latin typeface="Source Han Sans KR Medium" panose="020B0600000101010101" charset="-127"/>
                <a:ea typeface="Source Han Sans KR Medium" panose="020B0600000101010101" charset="-127"/>
              </a:rPr>
              <a:t>관리</a:t>
            </a:r>
          </a:p>
        </p:txBody>
      </p:sp>
      <p:pic>
        <p:nvPicPr>
          <p:cNvPr id="32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560" y="7298203"/>
            <a:ext cx="1864021" cy="1854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3" name="TextBox 32"/>
          <p:cNvSpPr txBox="1"/>
          <p:nvPr/>
        </p:nvSpPr>
        <p:spPr>
          <a:xfrm>
            <a:off x="12031710" y="7298203"/>
            <a:ext cx="2664674" cy="1252866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r>
              <a:rPr lang="en-US" altLang="ko-KR" sz="3200" b="1" dirty="0">
                <a:latin typeface="Source Han Sans KR Medium" panose="020B0600000101010101" charset="-127"/>
                <a:ea typeface="Source Han Sans KR Medium" panose="020B0600000101010101" charset="-127"/>
              </a:rPr>
              <a:t>Lambda</a:t>
            </a: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서버 관리 없이 코드 실행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ko-KR" altLang="en-US" sz="2000" dirty="0">
                <a:latin typeface="Source Han Sans KR Medium" panose="020B0600000101010101" charset="-127"/>
                <a:ea typeface="Source Han Sans KR Medium" panose="020B0600000101010101" charset="-127"/>
              </a:rPr>
              <a:t>이벤트 기반 자동 실행</a:t>
            </a:r>
            <a:endParaRPr lang="en-US" altLang="ko-KR" sz="2000" i="0" u="none" strike="noStrike" spc="-20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34" name="Picture 4" descr="AWS GuardDuty - AWS Security Identity &amp; Compliance - AWS Video Catalog">
            <a:extLst>
              <a:ext uri="{FF2B5EF4-FFF2-40B4-BE49-F238E27FC236}">
                <a16:creationId xmlns:a16="http://schemas.microsoft.com/office/drawing/2014/main" id="{45A92190-B953-4AC1-8537-A441CD8B4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97" y="7298203"/>
            <a:ext cx="1980495" cy="198000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22">
            <a:extLst>
              <a:ext uri="{FF2B5EF4-FFF2-40B4-BE49-F238E27FC236}">
                <a16:creationId xmlns:a16="http://schemas.microsoft.com/office/drawing/2014/main" id="{7ABA7D3F-59B7-4B3E-90BA-2A0F2D57341E}"/>
              </a:ext>
            </a:extLst>
          </p:cNvPr>
          <p:cNvSpPr txBox="1"/>
          <p:nvPr/>
        </p:nvSpPr>
        <p:spPr>
          <a:xfrm>
            <a:off x="3986496" y="7298203"/>
            <a:ext cx="4787504" cy="1626659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r>
              <a:rPr lang="en-US" altLang="ko-KR" sz="3200" b="1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GuardDuty</a:t>
            </a:r>
          </a:p>
          <a:p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AWS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환경에서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악의적인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활동과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비정상적인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행동을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탐지하는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보안</a:t>
            </a:r>
            <a:r>
              <a:rPr lang="en-US" altLang="ko-KR" sz="2000" dirty="0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 </a:t>
            </a:r>
            <a:r>
              <a:rPr lang="en-US" altLang="ko-KR" sz="2000" dirty="0" err="1">
                <a:latin typeface="Source Han Sans KR Medium" panose="020B0600000101010101" charset="-127"/>
                <a:ea typeface="Source Han Sans KR Medium" panose="020B0600000101010101" charset="-127"/>
                <a:cs typeface="Arimo Bold"/>
                <a:sym typeface="Arimo Bold"/>
              </a:rPr>
              <a:t>서비스</a:t>
            </a:r>
            <a:endParaRPr lang="en-US" altLang="ko-KR" sz="2000" dirty="0">
              <a:latin typeface="Source Han Sans KR Medium" panose="020B0600000101010101" charset="-127"/>
              <a:ea typeface="Source Han Sans KR Medium" panose="020B0600000101010101" charset="-127"/>
              <a:cs typeface="Arimo Bold"/>
              <a:sym typeface="Arimo Bold"/>
            </a:endParaRPr>
          </a:p>
          <a:p>
            <a:r>
              <a:rPr lang="ko-KR" altLang="en-US" sz="20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공격을 탐지하고 이 정보를 </a:t>
            </a:r>
            <a:r>
              <a:rPr lang="en-US" altLang="ko-KR" sz="2000" spc="-100" dirty="0" err="1">
                <a:latin typeface="Source Han Sans KR Medium" panose="020B0600000101010101" charset="-127"/>
                <a:ea typeface="Source Han Sans KR Medium" panose="020B0600000101010101" charset="-127"/>
              </a:rPr>
              <a:t>EventBridge</a:t>
            </a:r>
            <a:r>
              <a:rPr lang="ko-KR" altLang="en-US" sz="20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로 보냄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9955" y="2329642"/>
            <a:ext cx="141744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4000" b="1" spc="-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CloudWatch Logs </a:t>
            </a:r>
            <a:r>
              <a:rPr lang="ko-KR" altLang="en-US" sz="4000" b="1" spc="-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보안 이벤트 탐지</a:t>
            </a:r>
            <a:endParaRPr lang="en-US" altLang="ko-KR" sz="4000" b="1" spc="-100" dirty="0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실시간 로그 수집 및 이상 트래픽 탐지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 Logs</a:t>
            </a:r>
            <a:r>
              <a:rPr lang="ko-KR" altLang="en-US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를 활용하여 </a:t>
            </a:r>
            <a:r>
              <a:rPr lang="en-US" altLang="ko-KR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C2 </a:t>
            </a:r>
            <a:r>
              <a:rPr lang="ko-KR" altLang="en-US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트래픽의 패턴 탐지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79955" y="5377232"/>
            <a:ext cx="141744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120" dirty="0">
                <a:solidFill>
                  <a:srgbClr val="007BFF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탐지 요소</a:t>
            </a:r>
            <a:endParaRPr lang="en-US" altLang="ko-KR" sz="3600" b="1" spc="120" dirty="0">
              <a:solidFill>
                <a:srgbClr val="007BFF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특정 포트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(8443)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에서 발생하는 주기적인 외부 통신 감지</a:t>
            </a:r>
          </a:p>
          <a:p>
            <a:pPr>
              <a:lnSpc>
                <a:spcPct val="150000"/>
              </a:lnSpc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로그 데이터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/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트래픽 패턴 분석을 통해 비정상적인 요청 식별</a:t>
            </a:r>
          </a:p>
          <a:p>
            <a:pPr>
              <a:lnSpc>
                <a:spcPct val="150000"/>
              </a:lnSpc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위험 명령어 실행 감지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(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예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: cat /</a:t>
            </a:r>
            <a:r>
              <a:rPr lang="en-US" altLang="ko-KR" sz="2800" spc="120" dirty="0" err="1">
                <a:latin typeface="Source Han Sans KR Medium" panose="020B0600000101010101" charset="-127"/>
                <a:ea typeface="Source Han Sans KR Medium" panose="020B0600000101010101" charset="-127"/>
              </a:rPr>
              <a:t>etc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/</a:t>
            </a:r>
            <a:r>
              <a:rPr lang="en-US" altLang="ko-KR" sz="2800" spc="120" dirty="0" err="1">
                <a:latin typeface="Source Han Sans KR Medium" panose="020B0600000101010101" charset="-127"/>
                <a:ea typeface="Source Han Sans KR Medium" panose="020B0600000101010101" charset="-127"/>
              </a:rPr>
              <a:t>passwd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)</a:t>
            </a:r>
            <a:endParaRPr lang="ko-KR" altLang="en-US" sz="2800" spc="120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2523032" y="266700"/>
            <a:ext cx="57827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서비스 </a:t>
            </a:r>
            <a:r>
              <a:rPr lang="en-US" altLang="ko-KR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CloudWatch</a:t>
            </a:r>
          </a:p>
        </p:txBody>
      </p:sp>
    </p:spTree>
    <p:extLst>
      <p:ext uri="{BB962C8B-B14F-4D97-AF65-F5344CB8AC3E}">
        <p14:creationId xmlns:p14="http://schemas.microsoft.com/office/powerpoint/2010/main" val="333283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1.60494E-6 L 0.30894 0.003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  <p:bldP spid="33" grpId="0"/>
      <p:bldP spid="35" grpId="0"/>
      <p:bldP spid="8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5"/>
          <p:cNvGrpSpPr/>
          <p:nvPr/>
        </p:nvGrpSpPr>
        <p:grpSpPr>
          <a:xfrm>
            <a:off x="941579" y="2329642"/>
            <a:ext cx="1581453" cy="1581639"/>
            <a:chOff x="-683952" y="-698760"/>
            <a:chExt cx="3124599" cy="3124972"/>
          </a:xfrm>
        </p:grpSpPr>
        <p:grpSp>
          <p:nvGrpSpPr>
            <p:cNvPr id="15" name="Group 6"/>
            <p:cNvGrpSpPr/>
            <p:nvPr/>
          </p:nvGrpSpPr>
          <p:grpSpPr>
            <a:xfrm>
              <a:off x="-683952" y="-698760"/>
              <a:ext cx="3124599" cy="3124972"/>
              <a:chOff x="-100039" y="-102205"/>
              <a:chExt cx="457023" cy="457078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-100039" y="-102205"/>
                <a:ext cx="457023" cy="457078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8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6" name="TextBox 9"/>
            <p:cNvSpPr txBox="1"/>
            <p:nvPr/>
          </p:nvSpPr>
          <p:spPr>
            <a:xfrm>
              <a:off x="1" y="-124483"/>
              <a:ext cx="1756701" cy="1839752"/>
            </a:xfrm>
            <a:prstGeom prst="rect">
              <a:avLst/>
            </a:prstGeom>
          </p:spPr>
          <p:txBody>
            <a:bodyPr lIns="0" tIns="0" rIns="0" bIns="0" rtlCol="0" anchor="ctr" anchorCtr="0">
              <a:spAutoFit/>
            </a:bodyPr>
            <a:lstStyle/>
            <a:p>
              <a:pPr algn="ctr">
                <a:lnSpc>
                  <a:spcPts val="8194"/>
                </a:lnSpc>
                <a:spcBef>
                  <a:spcPct val="0"/>
                </a:spcBef>
              </a:pPr>
              <a:r>
                <a:rPr lang="en-US" sz="4500" b="1" dirty="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</a:t>
              </a:r>
              <a:r>
                <a:rPr lang="en-US" altLang="ko-KR" sz="4500" b="1" dirty="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2</a:t>
              </a:r>
              <a:endParaRPr lang="en-US" sz="4500" b="1" dirty="0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79956" y="2329642"/>
            <a:ext cx="103074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4000" b="1" spc="100" dirty="0" err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Grafana</a:t>
            </a:r>
            <a:r>
              <a:rPr lang="en-US" altLang="ko-KR" sz="4000" b="1" spc="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4000" b="1" spc="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보안 로그 시각화</a:t>
            </a:r>
            <a:endParaRPr lang="en-US" altLang="ko-KR" sz="4000" b="1" spc="100" dirty="0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</a:t>
            </a:r>
            <a:r>
              <a:rPr lang="ko-KR" altLang="en-US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에서 수집한 데이터를 기반으로 시각적 분석 제공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9956" y="5377232"/>
            <a:ext cx="11831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120" dirty="0">
                <a:solidFill>
                  <a:srgbClr val="007BFF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분석 요소</a:t>
            </a:r>
            <a:endParaRPr lang="en-US" altLang="ko-KR" sz="3600" b="1" spc="120" dirty="0">
              <a:solidFill>
                <a:srgbClr val="007BFF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 Logs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데이터를 </a:t>
            </a:r>
            <a:r>
              <a:rPr lang="en-US" altLang="ko-KR" sz="2800" spc="120" dirty="0" err="1">
                <a:latin typeface="Source Han Sans KR Medium" panose="020B0600000101010101" charset="-127"/>
                <a:ea typeface="Source Han Sans KR Medium" panose="020B0600000101010101" charset="-127"/>
              </a:rPr>
              <a:t>Grafana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대시보드에서 실시간 시각화</a:t>
            </a:r>
          </a:p>
          <a:p>
            <a:pPr>
              <a:lnSpc>
                <a:spcPct val="150000"/>
              </a:lnSpc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특정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IP·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포트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·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주기적 요청 등의 이상 징후를 한눈에 확인</a:t>
            </a:r>
          </a:p>
          <a:p>
            <a:pPr>
              <a:lnSpc>
                <a:spcPct val="150000"/>
              </a:lnSpc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로그 패턴 분석을 통해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C2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트래픽 흐름을 시각적으로 표현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321" r="2321" b="2321"/>
          <a:stretch/>
        </p:blipFill>
        <p:spPr>
          <a:xfrm>
            <a:off x="15466997" y="1807419"/>
            <a:ext cx="1982803" cy="185374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3" name="TextBox 7"/>
          <p:cNvSpPr txBox="1"/>
          <p:nvPr/>
        </p:nvSpPr>
        <p:spPr>
          <a:xfrm>
            <a:off x="2523032" y="266700"/>
            <a:ext cx="57827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서비스 </a:t>
            </a:r>
            <a:r>
              <a:rPr lang="en-US" altLang="ko-KR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</a:t>
            </a:r>
            <a:r>
              <a:rPr lang="en-US" altLang="ko-KR" sz="2400" b="1" dirty="0" err="1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Grafana</a:t>
            </a:r>
            <a:endParaRPr lang="en-US" altLang="ko-KR" sz="24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259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179955" y="5385901"/>
            <a:ext cx="141744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600" b="1" spc="120" dirty="0">
                <a:solidFill>
                  <a:srgbClr val="007BFF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자동 대응 방식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CloudWatch Logs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에서 이상 트래픽 감지 시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Lambda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실행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특정 포트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(8443)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에서 지속적인 트래픽 발생 시 보안 그룹 수정하여 차단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위험 명령어 실행 감지 시 관리자에게 </a:t>
            </a:r>
            <a:r>
              <a:rPr lang="en-US" altLang="ko-KR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SNS </a:t>
            </a:r>
            <a:r>
              <a:rPr lang="ko-KR" altLang="en-US" sz="2800" spc="120" dirty="0">
                <a:latin typeface="Source Han Sans KR Medium" panose="020B0600000101010101" charset="-127"/>
                <a:ea typeface="Source Han Sans KR Medium" panose="020B0600000101010101" charset="-127"/>
              </a:rPr>
              <a:t>알림 전송</a:t>
            </a:r>
          </a:p>
        </p:txBody>
      </p:sp>
      <p:pic>
        <p:nvPicPr>
          <p:cNvPr id="2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434" y="1788369"/>
            <a:ext cx="1864021" cy="18540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8" name="TextBox 27"/>
          <p:cNvSpPr txBox="1"/>
          <p:nvPr/>
        </p:nvSpPr>
        <p:spPr>
          <a:xfrm>
            <a:off x="3163915" y="2291542"/>
            <a:ext cx="864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4000" b="1" spc="-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Lambda </a:t>
            </a:r>
            <a:r>
              <a:rPr lang="ko-KR" altLang="en-US" sz="4000" b="1" spc="-100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자동 대응 시스템</a:t>
            </a:r>
            <a:endParaRPr lang="en-US" altLang="ko-KR" sz="4000" b="1" spc="-100" dirty="0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-100" dirty="0">
                <a:latin typeface="Source Han Sans KR Medium" panose="020B0600000101010101" charset="-127"/>
                <a:ea typeface="Source Han Sans KR Medium" panose="020B0600000101010101" charset="-127"/>
              </a:rPr>
              <a:t>탐지된 위협에 대한 실시간 대응 및 차단 자동화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5"/>
          <p:cNvGrpSpPr/>
          <p:nvPr/>
        </p:nvGrpSpPr>
        <p:grpSpPr>
          <a:xfrm>
            <a:off x="941579" y="2329642"/>
            <a:ext cx="1581453" cy="1581639"/>
            <a:chOff x="-683952" y="-698760"/>
            <a:chExt cx="3124599" cy="3124972"/>
          </a:xfrm>
        </p:grpSpPr>
        <p:grpSp>
          <p:nvGrpSpPr>
            <p:cNvPr id="15" name="Group 6"/>
            <p:cNvGrpSpPr/>
            <p:nvPr/>
          </p:nvGrpSpPr>
          <p:grpSpPr>
            <a:xfrm>
              <a:off x="-683952" y="-698760"/>
              <a:ext cx="3124599" cy="3124972"/>
              <a:chOff x="-100039" y="-102205"/>
              <a:chExt cx="457023" cy="457078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-100039" y="-102205"/>
                <a:ext cx="457023" cy="457078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8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6" name="TextBox 9"/>
            <p:cNvSpPr txBox="1"/>
            <p:nvPr/>
          </p:nvSpPr>
          <p:spPr>
            <a:xfrm>
              <a:off x="1" y="-124483"/>
              <a:ext cx="1756701" cy="1839752"/>
            </a:xfrm>
            <a:prstGeom prst="rect">
              <a:avLst/>
            </a:prstGeom>
          </p:spPr>
          <p:txBody>
            <a:bodyPr lIns="0" tIns="0" rIns="0" bIns="0" rtlCol="0" anchor="ctr" anchorCtr="0">
              <a:spAutoFit/>
            </a:bodyPr>
            <a:lstStyle/>
            <a:p>
              <a:pPr algn="ctr">
                <a:lnSpc>
                  <a:spcPts val="8194"/>
                </a:lnSpc>
                <a:spcBef>
                  <a:spcPct val="0"/>
                </a:spcBef>
              </a:pPr>
              <a:r>
                <a:rPr lang="en-US" sz="4500" b="1" dirty="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</a:t>
              </a:r>
              <a:r>
                <a:rPr lang="en-US" altLang="ko-KR" sz="4500" b="1" dirty="0">
                  <a:solidFill>
                    <a:srgbClr val="0F71FC"/>
                  </a:solidFill>
                  <a:latin typeface="Cabin Bold"/>
                  <a:ea typeface="Cabin Bold"/>
                  <a:cs typeface="Cabin Bold"/>
                  <a:sym typeface="Cabin Bold"/>
                </a:rPr>
                <a:t>3</a:t>
              </a:r>
              <a:endParaRPr lang="en-US" sz="4500" b="1" dirty="0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endParaRPr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523032" y="266700"/>
            <a:ext cx="57827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ko-KR" altLang="en-US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서비스 </a:t>
            </a:r>
            <a:r>
              <a:rPr lang="en-US" altLang="ko-KR" sz="24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 Lambda</a:t>
            </a:r>
          </a:p>
        </p:txBody>
      </p:sp>
    </p:spTree>
    <p:extLst>
      <p:ext uri="{BB962C8B-B14F-4D97-AF65-F5344CB8AC3E}">
        <p14:creationId xmlns:p14="http://schemas.microsoft.com/office/powerpoint/2010/main" val="4166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2401" y="4360320"/>
            <a:ext cx="10634038" cy="117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서비스 동작 과정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서비스 동작 과정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476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2576"/>
          <a:stretch/>
        </p:blipFill>
        <p:spPr>
          <a:xfrm>
            <a:off x="2523032" y="1055581"/>
            <a:ext cx="13174168" cy="8812319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서비스 동작 과정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05800" y="7429500"/>
            <a:ext cx="6705600" cy="1676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915400" y="6819900"/>
            <a:ext cx="152400" cy="10344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29" t="34302" r="6941" b="57906"/>
          <a:stretch/>
        </p:blipFill>
        <p:spPr>
          <a:xfrm>
            <a:off x="8534400" y="7429501"/>
            <a:ext cx="6248400" cy="1447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67" t="31021" r="49163" b="64058"/>
          <a:stretch/>
        </p:blipFill>
        <p:spPr>
          <a:xfrm>
            <a:off x="8763000" y="6819901"/>
            <a:ext cx="457200" cy="9144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523032" y="4533900"/>
            <a:ext cx="1210768" cy="13716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5131" y="2857500"/>
            <a:ext cx="1210768" cy="13716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29400" y="2834640"/>
            <a:ext cx="1210768" cy="13716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210800" y="2834640"/>
            <a:ext cx="1210768" cy="13716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86216" y="4455850"/>
            <a:ext cx="1210768" cy="13716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01200" y="6047778"/>
            <a:ext cx="1354233" cy="153412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4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9" y="2295752"/>
            <a:ext cx="2256954" cy="2256954"/>
          </a:xfrm>
          <a:prstGeom prst="rect">
            <a:avLst/>
          </a:prstGeom>
        </p:spPr>
      </p:pic>
      <p:pic>
        <p:nvPicPr>
          <p:cNvPr id="4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65" y="2261298"/>
            <a:ext cx="2256954" cy="2256954"/>
          </a:xfrm>
          <a:prstGeom prst="rect">
            <a:avLst/>
          </a:prstGeom>
        </p:spPr>
      </p:pic>
      <p:pic>
        <p:nvPicPr>
          <p:cNvPr id="44" name="Picture 2" descr="Amazon VPC Flow Logs | New Relic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" r="98500">
                        <a14:foregroundMark x1="58000" y1="23500" x2="58000" y2="23500"/>
                        <a14:foregroundMark x1="58000" y1="31500" x2="58000" y2="31500"/>
                        <a14:foregroundMark x1="57000" y1="39000" x2="57000" y2="39000"/>
                        <a14:foregroundMark x1="64000" y1="52000" x2="64000" y2="52000"/>
                        <a14:foregroundMark x1="56000" y1="65000" x2="56000" y2="65000"/>
                        <a14:foregroundMark x1="49000" y1="61000" x2="49000" y2="61000"/>
                        <a14:foregroundMark x1="68500" y1="66000" x2="68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328" y="2297188"/>
            <a:ext cx="2255518" cy="22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오른쪽 화살표 44"/>
          <p:cNvSpPr/>
          <p:nvPr/>
        </p:nvSpPr>
        <p:spPr>
          <a:xfrm>
            <a:off x="8033432" y="3372276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위쪽/아래쪽 화살표 45"/>
          <p:cNvSpPr/>
          <p:nvPr/>
        </p:nvSpPr>
        <p:spPr>
          <a:xfrm rot="16200000">
            <a:off x="4543796" y="2790768"/>
            <a:ext cx="192394" cy="1390408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503965" y="1798235"/>
            <a:ext cx="225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C2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Server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68788" y="1832689"/>
            <a:ext cx="225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Victim Server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90327" y="1902449"/>
            <a:ext cx="225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VPC Flow Logs</a:t>
            </a:r>
          </a:p>
        </p:txBody>
      </p:sp>
      <p:pic>
        <p:nvPicPr>
          <p:cNvPr id="50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2374258"/>
            <a:ext cx="2215025" cy="2215025"/>
          </a:xfrm>
          <a:prstGeom prst="rect">
            <a:avLst/>
          </a:prstGeom>
        </p:spPr>
      </p:pic>
      <p:sp>
        <p:nvSpPr>
          <p:cNvPr id="51" name="오른쪽 화살표 50"/>
          <p:cNvSpPr/>
          <p:nvPr/>
        </p:nvSpPr>
        <p:spPr>
          <a:xfrm>
            <a:off x="12728094" y="3389775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4883371" y="1902449"/>
            <a:ext cx="2471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CloudWatch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 Logs</a:t>
            </a:r>
          </a:p>
        </p:txBody>
      </p:sp>
      <p:sp>
        <p:nvSpPr>
          <p:cNvPr id="53" name="오른쪽 화살표 52"/>
          <p:cNvSpPr/>
          <p:nvPr/>
        </p:nvSpPr>
        <p:spPr>
          <a:xfrm rot="5400000">
            <a:off x="15194307" y="5854060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1400" y="7324952"/>
            <a:ext cx="2253820" cy="2253820"/>
          </a:xfrm>
          <a:prstGeom prst="rect">
            <a:avLst/>
          </a:prstGeom>
        </p:spPr>
      </p:pic>
      <p:sp>
        <p:nvSpPr>
          <p:cNvPr id="55" name="오른쪽 화살표 54"/>
          <p:cNvSpPr/>
          <p:nvPr/>
        </p:nvSpPr>
        <p:spPr>
          <a:xfrm rot="10800000">
            <a:off x="12728094" y="8451862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0821" y="7324952"/>
            <a:ext cx="2215025" cy="2215025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>
          <a:xfrm rot="10800000">
            <a:off x="8099367" y="8451862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2" descr="AWS] Amazon S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80" y="7324952"/>
            <a:ext cx="2233372" cy="22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오른쪽 화살표 58"/>
          <p:cNvSpPr/>
          <p:nvPr/>
        </p:nvSpPr>
        <p:spPr>
          <a:xfrm rot="10800000">
            <a:off x="3314782" y="8385082"/>
            <a:ext cx="1849207" cy="21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5011399" y="9620190"/>
            <a:ext cx="221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Grafana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51045" y="9577957"/>
            <a:ext cx="2194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Lambda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68788" y="9620190"/>
            <a:ext cx="224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SNS</a:t>
            </a:r>
          </a:p>
        </p:txBody>
      </p:sp>
      <p:pic>
        <p:nvPicPr>
          <p:cNvPr id="63" name="Picture 2" descr="개인 정보 보호 정책 컴퓨터 아이콘 개인 식별 정보, 개인 정보, 다른 사람, 실루엣 png | PNGEg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7500" l="10000" r="90000">
                        <a14:foregroundMark x1="48222" y1="17667" x2="48222" y2="17667"/>
                        <a14:foregroundMark x1="36111" y1="27667" x2="36111" y2="27667"/>
                        <a14:foregroundMark x1="52222" y1="50167" x2="52222" y2="5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42" y="6945096"/>
            <a:ext cx="4325792" cy="28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836511" y="9634835"/>
            <a:ext cx="247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보안 관리자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2"/>
          <a:srcRect l="5199" t="17641" r="64648" b="60023"/>
          <a:stretch/>
        </p:blipFill>
        <p:spPr>
          <a:xfrm>
            <a:off x="8331045" y="6715352"/>
            <a:ext cx="41148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9" grpId="0"/>
      <p:bldP spid="51" grpId="0" animBg="1"/>
      <p:bldP spid="52" grpId="0"/>
      <p:bldP spid="53" grpId="0" animBg="1"/>
      <p:bldP spid="55" grpId="0" animBg="1"/>
      <p:bldP spid="57" grpId="0" animBg="1"/>
      <p:bldP spid="59" grpId="0" animBg="1"/>
      <p:bldP spid="60" grpId="0"/>
      <p:bldP spid="61" grpId="0"/>
      <p:bldP spid="62" grpId="0"/>
      <p:bldP spid="64" grpId="0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92721" y="1783318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692721" y="2933042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692721" y="4082766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692721" y="5232490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9692721" y="6382214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9692721" y="7531938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6575644" cy="10287000"/>
            <a:chOff x="0" y="0"/>
            <a:chExt cx="1903418" cy="2977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3418" cy="2977725"/>
            </a:xfrm>
            <a:custGeom>
              <a:avLst/>
              <a:gdLst/>
              <a:ahLst/>
              <a:cxnLst/>
              <a:rect l="l" t="t" r="r" b="b"/>
              <a:pathLst>
                <a:path w="1903418" h="2977725">
                  <a:moveTo>
                    <a:pt x="0" y="0"/>
                  </a:moveTo>
                  <a:lnTo>
                    <a:pt x="1903418" y="0"/>
                  </a:lnTo>
                  <a:lnTo>
                    <a:pt x="1903418" y="2977725"/>
                  </a:lnTo>
                  <a:lnTo>
                    <a:pt x="0" y="297772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03418" cy="3015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09278" y="2181231"/>
            <a:ext cx="4940322" cy="44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주제 선정 배경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09278" y="3333762"/>
            <a:ext cx="71930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 소개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09277" y="4486293"/>
            <a:ext cx="645687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구성도 및 서비스 동작 과정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09277" y="5638823"/>
            <a:ext cx="72840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시연 영상 및 기대 효과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09277" y="6791354"/>
            <a:ext cx="4526718" cy="43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한계점 및 향후 계획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3481" y="3680786"/>
            <a:ext cx="3674319" cy="18532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260"/>
              </a:lnSpc>
              <a:defRPr/>
            </a:pPr>
            <a:endParaRPr sz="2400"/>
          </a:p>
          <a:p>
            <a:pPr lvl="0" algn="l">
              <a:lnSpc>
                <a:spcPts val="7260"/>
              </a:lnSpc>
              <a:defRPr/>
            </a:pPr>
            <a:r>
              <a:rPr lang="en-US" sz="66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  <a:endParaRPr lang="en-US" sz="6600" b="1">
              <a:solidFill>
                <a:srgbClr val="007bff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07226" y="1028700"/>
            <a:ext cx="484574" cy="428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418"/>
              </a:lnSpc>
              <a:defRPr/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  <a:endParaRPr lang="en-US" sz="3000" b="1">
              <a:solidFill>
                <a:srgbClr val="007bff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07226" y="2181231"/>
            <a:ext cx="47059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226" y="3333762"/>
            <a:ext cx="47439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07226" y="4486293"/>
            <a:ext cx="50564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07226" y="5638823"/>
            <a:ext cx="47364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07226" y="6791354"/>
            <a:ext cx="48317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80703" y="1046083"/>
            <a:ext cx="6922179" cy="43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팀 </a:t>
            </a:r>
            <a:r>
              <a:rPr lang="en-US" sz="3000" b="1" dirty="0" err="1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소개</a:t>
            </a:r>
            <a:r>
              <a:rPr 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sz="3000" b="1" dirty="0" err="1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타임라인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4" name="AutoShape 7"/>
          <p:cNvSpPr/>
          <p:nvPr/>
        </p:nvSpPr>
        <p:spPr>
          <a:xfrm>
            <a:off x="9692721" y="8648700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15"/>
          <p:cNvSpPr txBox="1"/>
          <p:nvPr/>
        </p:nvSpPr>
        <p:spPr>
          <a:xfrm>
            <a:off x="10909277" y="7908116"/>
            <a:ext cx="4526718" cy="43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소회 및 출처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10107226" y="7908116"/>
            <a:ext cx="48317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 dirty="0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07</a:t>
            </a:r>
          </a:p>
        </p:txBody>
      </p:sp>
      <p:sp>
        <p:nvSpPr>
          <p:cNvPr id="27" name="AutoShape 7"/>
          <p:cNvSpPr/>
          <p:nvPr/>
        </p:nvSpPr>
        <p:spPr>
          <a:xfrm>
            <a:off x="9664147" y="9774212"/>
            <a:ext cx="8595279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15"/>
          <p:cNvSpPr txBox="1"/>
          <p:nvPr/>
        </p:nvSpPr>
        <p:spPr>
          <a:xfrm>
            <a:off x="10880703" y="9033628"/>
            <a:ext cx="4526718" cy="43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ko-KR" altLang="en-US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마무리</a:t>
            </a:r>
            <a:r>
              <a:rPr lang="en-US" altLang="ko-KR" sz="3000" b="1" dirty="0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(Q&amp;A)</a:t>
            </a:r>
            <a:endParaRPr lang="en-US" sz="3000" b="1" dirty="0">
              <a:solidFill>
                <a:srgbClr val="24242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0078652" y="9033628"/>
            <a:ext cx="80205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</a:t>
            </a:r>
            <a:r>
              <a:rPr lang="en-US" altLang="ko-KR" sz="3000" b="1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8</a:t>
            </a:r>
            <a:endParaRPr lang="en-US" sz="3000" b="1" dirty="0">
              <a:solidFill>
                <a:srgbClr val="007BFF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450">
        <p:fade/>
      </p:transition>
    </mc:Choice>
    <mc:Fallback>
      <p:transition xmlns:mc="http://schemas.openxmlformats.org/markup-compatibility/2006" xmlns:hp="http://schemas.haansoft.com/office/presentation/8.0" mc:Ignorable="hp" hp:hslDur="4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79" y="2732793"/>
            <a:ext cx="7322067" cy="4191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1" y="2739074"/>
            <a:ext cx="7158718" cy="13951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6838" y="2114324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Source Han Sans KR Bold" panose="020B0600000101010101" charset="-127"/>
                <a:ea typeface="Source Han Sans KR Bold" panose="020B0600000101010101" charset="-127"/>
              </a:rPr>
              <a:t>C2 </a:t>
            </a: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서버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71497" y="2114324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피해자 서버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6647178" y="912976"/>
            <a:ext cx="462431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GuardDuty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 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057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65" y="2425300"/>
            <a:ext cx="8263546" cy="5918600"/>
          </a:xfrm>
          <a:prstGeom prst="rect">
            <a:avLst/>
          </a:prstGeom>
          <a:ln w="25400">
            <a:solidFill>
              <a:srgbClr val="0F71F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1" y="2425300"/>
            <a:ext cx="8188110" cy="5918600"/>
          </a:xfrm>
          <a:prstGeom prst="rect">
            <a:avLst/>
          </a:prstGeom>
          <a:ln w="25400">
            <a:solidFill>
              <a:srgbClr val="0F71FC"/>
            </a:solidFill>
          </a:ln>
        </p:spPr>
      </p:pic>
      <p:sp>
        <p:nvSpPr>
          <p:cNvPr id="16" name="TextBox 7"/>
          <p:cNvSpPr txBox="1"/>
          <p:nvPr/>
        </p:nvSpPr>
        <p:spPr>
          <a:xfrm>
            <a:off x="2763082" y="1973587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내부 통신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1148854" y="1978184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외부 통신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6647178" y="912976"/>
            <a:ext cx="45016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GuardDuty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 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7515" y="2425300"/>
            <a:ext cx="1143000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30565" y="2425300"/>
            <a:ext cx="1245004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373920" y="2425300"/>
            <a:ext cx="1637479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38882" y="2425300"/>
            <a:ext cx="1245004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60542" y="2247900"/>
            <a:ext cx="12971854" cy="7962900"/>
            <a:chOff x="2523031" y="2291542"/>
            <a:chExt cx="12332509" cy="757043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032" y="5711714"/>
              <a:ext cx="12332508" cy="41502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032" y="4345249"/>
              <a:ext cx="12320587" cy="137767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3031" y="2291542"/>
              <a:ext cx="12320587" cy="2032707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6647178" y="912976"/>
            <a:ext cx="33350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GuardDuty</a:t>
            </a: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 </a:t>
            </a: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372600" y="4229101"/>
            <a:ext cx="1981200" cy="17526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58064" y="7810500"/>
            <a:ext cx="2181136" cy="5334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14520" y="9398144"/>
            <a:ext cx="2529479" cy="812656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79" y="2732793"/>
            <a:ext cx="7322067" cy="4191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1" y="2739074"/>
            <a:ext cx="7158718" cy="13951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6838" y="2114324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Source Han Sans KR Bold" panose="020B0600000101010101" charset="-127"/>
                <a:ea typeface="Source Han Sans KR Bold" panose="020B0600000101010101" charset="-127"/>
              </a:rPr>
              <a:t>C2 </a:t>
            </a: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서버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71497" y="2114324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피해자 서버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4291476" y="8482755"/>
            <a:ext cx="1534083" cy="564985"/>
            <a:chOff x="1656365" y="2413698"/>
            <a:chExt cx="6221778" cy="2291408"/>
          </a:xfrm>
        </p:grpSpPr>
        <p:pic>
          <p:nvPicPr>
            <p:cNvPr id="40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41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</p:grpSp>
      <p:sp>
        <p:nvSpPr>
          <p:cNvPr id="24" name="TextBox 7"/>
          <p:cNvSpPr txBox="1"/>
          <p:nvPr/>
        </p:nvSpPr>
        <p:spPr>
          <a:xfrm>
            <a:off x="6647178" y="912976"/>
            <a:ext cx="27254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로그 분석</a:t>
            </a:r>
            <a:endParaRPr lang="en-US" altLang="ko-KR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65" y="2318613"/>
            <a:ext cx="8263546" cy="5918600"/>
          </a:xfrm>
          <a:prstGeom prst="rect">
            <a:avLst/>
          </a:prstGeom>
          <a:ln w="25400">
            <a:solidFill>
              <a:srgbClr val="0F71F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1" y="2318613"/>
            <a:ext cx="8188110" cy="5918600"/>
          </a:xfrm>
          <a:prstGeom prst="rect">
            <a:avLst/>
          </a:prstGeom>
          <a:ln w="25400">
            <a:solidFill>
              <a:srgbClr val="0F71FC"/>
            </a:solidFill>
          </a:ln>
        </p:spPr>
      </p:pic>
      <p:sp>
        <p:nvSpPr>
          <p:cNvPr id="16" name="TextBox 7"/>
          <p:cNvSpPr txBox="1"/>
          <p:nvPr/>
        </p:nvSpPr>
        <p:spPr>
          <a:xfrm>
            <a:off x="2763082" y="1866900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내부 통신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1148854" y="1871497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외부 통신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6647178" y="912976"/>
            <a:ext cx="27254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로그 분석</a:t>
            </a:r>
            <a:endParaRPr lang="en-US" altLang="ko-KR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7515" y="2318613"/>
            <a:ext cx="1143000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30565" y="2318613"/>
            <a:ext cx="1245004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373920" y="2318613"/>
            <a:ext cx="1637479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38882" y="2318613"/>
            <a:ext cx="1245004" cy="5918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291476" y="8482755"/>
            <a:ext cx="2697903" cy="564985"/>
            <a:chOff x="1656365" y="2413698"/>
            <a:chExt cx="10941881" cy="2291408"/>
          </a:xfrm>
        </p:grpSpPr>
        <p:pic>
          <p:nvPicPr>
            <p:cNvPr id="54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55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  <p:pic>
          <p:nvPicPr>
            <p:cNvPr id="56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오른쪽 화살표 56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위쪽/아래쪽 화살표 57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4291476" y="8482755"/>
            <a:ext cx="1534083" cy="564985"/>
            <a:chOff x="1656365" y="2413698"/>
            <a:chExt cx="6221778" cy="2291408"/>
          </a:xfrm>
        </p:grpSpPr>
        <p:pic>
          <p:nvPicPr>
            <p:cNvPr id="35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36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62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6647178" y="912976"/>
            <a:ext cx="304799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 분석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10" y="1456598"/>
            <a:ext cx="13750378" cy="6734902"/>
          </a:xfrm>
          <a:prstGeom prst="rect">
            <a:avLst/>
          </a:prstGeom>
        </p:spPr>
      </p:pic>
      <p:sp>
        <p:nvSpPr>
          <p:cNvPr id="35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4291476" y="8482755"/>
            <a:ext cx="2697903" cy="564985"/>
            <a:chOff x="1656365" y="2413698"/>
            <a:chExt cx="10941881" cy="2291408"/>
          </a:xfrm>
        </p:grpSpPr>
        <p:pic>
          <p:nvPicPr>
            <p:cNvPr id="64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65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  <p:pic>
          <p:nvPicPr>
            <p:cNvPr id="66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오른쪽 화살표 66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위쪽/아래쪽 화살표 67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4291476" y="8482755"/>
            <a:ext cx="3876634" cy="574003"/>
            <a:chOff x="1656365" y="2413698"/>
            <a:chExt cx="15722460" cy="2327985"/>
          </a:xfrm>
        </p:grpSpPr>
        <p:pic>
          <p:nvPicPr>
            <p:cNvPr id="70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71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  <p:pic>
          <p:nvPicPr>
            <p:cNvPr id="72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오른쪽 화살표 72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위쪽/아래쪽 화살표 73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</p:spPr>
        </p:pic>
        <p:sp>
          <p:nvSpPr>
            <p:cNvPr id="76" name="오른쪽 화살표 75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6647178" y="1546343"/>
            <a:ext cx="1734822" cy="24435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58200" y="1546344"/>
            <a:ext cx="1905000" cy="24435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476780" y="1546344"/>
            <a:ext cx="2248620" cy="24435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47178" y="5829300"/>
            <a:ext cx="1887222" cy="36801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668949" y="1988051"/>
            <a:ext cx="1865452" cy="32872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668947" y="3848100"/>
            <a:ext cx="2551253" cy="5016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4291476" y="8482755"/>
            <a:ext cx="3886200" cy="1804245"/>
            <a:chOff x="1656365" y="2413698"/>
            <a:chExt cx="15761255" cy="7317474"/>
          </a:xfrm>
        </p:grpSpPr>
        <p:pic>
          <p:nvPicPr>
            <p:cNvPr id="29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30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  <p:pic>
          <p:nvPicPr>
            <p:cNvPr id="31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오른쪽 화살표 38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위쪽/아래쪽 화살표 40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</p:spPr>
        </p:pic>
        <p:sp>
          <p:nvSpPr>
            <p:cNvPr id="43" name="오른쪽 화살표 42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 rot="5400000">
              <a:off x="15346707" y="6006460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63800" y="7477352"/>
              <a:ext cx="2253820" cy="2253820"/>
            </a:xfrm>
            <a:prstGeom prst="rect">
              <a:avLst/>
            </a:prstGeom>
          </p:spPr>
        </p:pic>
      </p:grpSp>
      <p:sp>
        <p:nvSpPr>
          <p:cNvPr id="48" name="TextBox 7"/>
          <p:cNvSpPr txBox="1"/>
          <p:nvPr/>
        </p:nvSpPr>
        <p:spPr>
          <a:xfrm>
            <a:off x="6647178" y="912976"/>
            <a:ext cx="27254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로그 분석</a:t>
            </a:r>
            <a:endParaRPr lang="en-US" altLang="ko-KR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49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4291476" y="8482755"/>
            <a:ext cx="3876634" cy="574003"/>
            <a:chOff x="1656365" y="2413698"/>
            <a:chExt cx="15722460" cy="2327985"/>
          </a:xfrm>
        </p:grpSpPr>
        <p:pic>
          <p:nvPicPr>
            <p:cNvPr id="52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</p:spPr>
        </p:pic>
        <p:pic>
          <p:nvPicPr>
            <p:cNvPr id="53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</p:spPr>
        </p:pic>
        <p:pic>
          <p:nvPicPr>
            <p:cNvPr id="54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오른쪽 화살표 54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위쪽/아래쪽 화살표 55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</p:spPr>
        </p:pic>
        <p:sp>
          <p:nvSpPr>
            <p:cNvPr id="58" name="오른쪽 화살표 57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612" y="1664929"/>
            <a:ext cx="13305734" cy="660866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" r="30624"/>
          <a:stretch/>
        </p:blipFill>
        <p:spPr>
          <a:xfrm>
            <a:off x="2155108" y="94848"/>
            <a:ext cx="14075492" cy="1007673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854626" y="7429500"/>
            <a:ext cx="1575374" cy="19050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53600" y="57151"/>
            <a:ext cx="2286000" cy="6153149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554200" y="107548"/>
            <a:ext cx="1905000" cy="6153149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2268200" y="9182100"/>
            <a:ext cx="1371600" cy="4572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617480" y="7962900"/>
            <a:ext cx="1575374" cy="121920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31480" y="38100"/>
            <a:ext cx="2286000" cy="6153149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8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2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2523032" y="2261804"/>
            <a:ext cx="13104002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200" dirty="0">
              <a:latin typeface="+mj-lt"/>
            </a:endParaRPr>
          </a:p>
          <a:p>
            <a:r>
              <a:rPr lang="en-US" altLang="ko-KR" sz="2200" dirty="0">
                <a:latin typeface="+mj-lt"/>
              </a:rPr>
              <a:t> </a:t>
            </a:r>
            <a:br>
              <a:rPr lang="en-US" altLang="ko-KR" sz="2200" dirty="0">
                <a:latin typeface="+mj-lt"/>
              </a:rPr>
            </a:br>
            <a:r>
              <a:rPr lang="en-US" altLang="ko-KR" sz="2200" dirty="0">
                <a:latin typeface="+mj-lt"/>
              </a:rPr>
              <a:t>   </a:t>
            </a:r>
            <a:endParaRPr lang="ko-KR" altLang="en-US" sz="2200" dirty="0">
              <a:solidFill>
                <a:srgbClr val="00B050"/>
              </a:solidFill>
              <a:latin typeface="+mj-lt"/>
            </a:endParaRPr>
          </a:p>
          <a:p>
            <a:r>
              <a:rPr lang="ko-KR" altLang="en-US" sz="2200" dirty="0">
                <a:latin typeface="+mj-lt"/>
              </a:rPr>
              <a:t>   </a:t>
            </a:r>
            <a:endParaRPr lang="en-US" altLang="ko-KR" sz="2200" dirty="0">
              <a:latin typeface="+mj-lt"/>
            </a:endParaRPr>
          </a:p>
          <a:p>
            <a:r>
              <a:rPr lang="en-US" altLang="ko-KR" sz="2200" dirty="0">
                <a:latin typeface="+mj-lt"/>
              </a:rPr>
              <a:t>   </a:t>
            </a:r>
          </a:p>
          <a:p>
            <a:r>
              <a:rPr lang="en-US" altLang="ko-KR" sz="2200" dirty="0">
                <a:latin typeface="+mj-lt"/>
              </a:rPr>
              <a:t>   </a:t>
            </a:r>
          </a:p>
          <a:p>
            <a:br>
              <a:rPr lang="en-US" altLang="ko-KR" sz="2200" dirty="0">
                <a:latin typeface="+mj-lt"/>
              </a:rPr>
            </a:br>
            <a:r>
              <a:rPr lang="en-US" altLang="ko-KR" sz="2200" dirty="0">
                <a:latin typeface="+mj-lt"/>
              </a:rPr>
              <a:t>    </a:t>
            </a:r>
            <a:r>
              <a:rPr lang="en-US" altLang="ko-KR" sz="2200" dirty="0">
                <a:solidFill>
                  <a:srgbClr val="00B050"/>
                </a:solidFill>
                <a:latin typeface="+mj-lt"/>
              </a:rPr>
              <a:t># 8443 </a:t>
            </a:r>
            <a:r>
              <a:rPr lang="ko-KR" altLang="en-US" sz="2200" dirty="0">
                <a:solidFill>
                  <a:srgbClr val="00B050"/>
                </a:solidFill>
                <a:latin typeface="+mj-lt"/>
              </a:rPr>
              <a:t>포트 차단</a:t>
            </a:r>
          </a:p>
          <a:p>
            <a:r>
              <a:rPr lang="ko-KR" altLang="en-US" sz="2200" dirty="0">
                <a:latin typeface="+mj-lt"/>
              </a:rPr>
              <a:t>    </a:t>
            </a:r>
            <a:r>
              <a:rPr lang="en-US" altLang="ko-KR" sz="2200" dirty="0" err="1">
                <a:solidFill>
                  <a:srgbClr val="7030A0"/>
                </a:solidFill>
                <a:latin typeface="+mj-lt"/>
              </a:rPr>
              <a:t>block_port_security_group</a:t>
            </a:r>
            <a:r>
              <a:rPr lang="en-US" altLang="ko-KR" sz="2200" dirty="0">
                <a:latin typeface="+mj-lt"/>
              </a:rPr>
              <a:t>(</a:t>
            </a:r>
            <a:r>
              <a:rPr lang="en-US" altLang="ko-KR" sz="2200" dirty="0">
                <a:solidFill>
                  <a:srgbClr val="FF0000"/>
                </a:solidFill>
                <a:latin typeface="+mj-lt"/>
              </a:rPr>
              <a:t>8443</a:t>
            </a:r>
            <a:r>
              <a:rPr lang="en-US" altLang="ko-KR" sz="2200" dirty="0">
                <a:latin typeface="+mj-lt"/>
              </a:rPr>
              <a:t>)</a:t>
            </a:r>
          </a:p>
          <a:p>
            <a:br>
              <a:rPr lang="en-US" altLang="ko-KR" sz="2200" dirty="0">
                <a:latin typeface="+mj-lt"/>
              </a:rPr>
            </a:b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def</a:t>
            </a:r>
            <a:r>
              <a:rPr lang="en-US" altLang="ko-KR" sz="2200" dirty="0">
                <a:latin typeface="+mj-lt"/>
              </a:rPr>
              <a:t> </a:t>
            </a:r>
            <a:r>
              <a:rPr lang="en-US" altLang="ko-KR" sz="2200" dirty="0" err="1">
                <a:solidFill>
                  <a:srgbClr val="7030A0"/>
                </a:solidFill>
                <a:latin typeface="+mj-lt"/>
              </a:rPr>
              <a:t>block_port_security_group</a:t>
            </a:r>
            <a:r>
              <a:rPr lang="en-US" altLang="ko-KR" sz="2200" dirty="0">
                <a:latin typeface="+mj-lt"/>
              </a:rPr>
              <a:t>(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port</a:t>
            </a:r>
            <a:r>
              <a:rPr lang="en-US" altLang="ko-KR" sz="2200" dirty="0">
                <a:latin typeface="+mj-lt"/>
              </a:rPr>
              <a:t>):</a:t>
            </a:r>
          </a:p>
          <a:p>
            <a:r>
              <a:rPr lang="en-US" altLang="ko-KR" sz="2200" dirty="0">
                <a:latin typeface="+mj-lt"/>
              </a:rPr>
              <a:t>    </a:t>
            </a:r>
            <a:r>
              <a:rPr lang="en-US" altLang="ko-KR" sz="2200" dirty="0">
                <a:solidFill>
                  <a:srgbClr val="00B050"/>
                </a:solidFill>
                <a:latin typeface="+mj-lt"/>
              </a:rPr>
              <a:t># </a:t>
            </a:r>
            <a:r>
              <a:rPr lang="ko-KR" altLang="en-US" sz="2200" dirty="0">
                <a:solidFill>
                  <a:srgbClr val="00B050"/>
                </a:solidFill>
                <a:latin typeface="+mj-lt"/>
              </a:rPr>
              <a:t>보안 그룹에서 특정 포트 차단</a:t>
            </a:r>
          </a:p>
          <a:p>
            <a:r>
              <a:rPr lang="ko-KR" altLang="en-US" sz="2200" dirty="0">
                <a:latin typeface="+mj-lt"/>
              </a:rPr>
              <a:t>    </a:t>
            </a:r>
            <a:r>
              <a:rPr lang="en-US" altLang="ko-KR" sz="2200" dirty="0">
                <a:latin typeface="+mj-lt"/>
              </a:rPr>
              <a:t>ec2.revoke_security_group_ingress(</a:t>
            </a:r>
          </a:p>
          <a:p>
            <a:r>
              <a:rPr lang="en-US" altLang="ko-KR" sz="2200" dirty="0">
                <a:latin typeface="+mj-lt"/>
              </a:rPr>
              <a:t>        </a:t>
            </a: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GroupId</a:t>
            </a:r>
            <a:r>
              <a:rPr lang="en-US" altLang="ko-KR" sz="2200" dirty="0">
                <a:latin typeface="+mj-lt"/>
              </a:rPr>
              <a:t>=SECURITY_GROUP_ID,</a:t>
            </a:r>
          </a:p>
          <a:p>
            <a:r>
              <a:rPr lang="en-US" altLang="ko-KR" sz="2200" dirty="0">
                <a:latin typeface="+mj-lt"/>
              </a:rPr>
              <a:t>        </a:t>
            </a: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IpPermissions</a:t>
            </a:r>
            <a:r>
              <a:rPr lang="en-US" altLang="ko-KR" sz="2200" dirty="0">
                <a:latin typeface="+mj-lt"/>
              </a:rPr>
              <a:t>=[{</a:t>
            </a:r>
          </a:p>
          <a:p>
            <a:r>
              <a:rPr lang="en-US" altLang="ko-KR" sz="2200" dirty="0">
                <a:latin typeface="+mj-lt"/>
              </a:rPr>
              <a:t>         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  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IpProtocol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: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tcp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",</a:t>
            </a:r>
          </a:p>
          <a:p>
            <a:r>
              <a:rPr lang="en-US" altLang="ko-KR" sz="2200" dirty="0">
                <a:latin typeface="+mj-lt"/>
              </a:rPr>
              <a:t>           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FromPort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: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port</a:t>
            </a:r>
            <a:r>
              <a:rPr lang="en-US" altLang="ko-KR" sz="2200" dirty="0">
                <a:latin typeface="+mj-lt"/>
              </a:rPr>
              <a:t>,</a:t>
            </a:r>
          </a:p>
          <a:p>
            <a:r>
              <a:rPr lang="en-US" altLang="ko-KR" sz="2200" dirty="0">
                <a:latin typeface="+mj-lt"/>
              </a:rPr>
              <a:t>           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ToPort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: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port</a:t>
            </a:r>
            <a:r>
              <a:rPr lang="en-US" altLang="ko-KR" sz="2200" dirty="0">
                <a:latin typeface="+mj-lt"/>
              </a:rPr>
              <a:t>,</a:t>
            </a:r>
          </a:p>
          <a:p>
            <a:r>
              <a:rPr lang="en-US" altLang="ko-KR" sz="2200" dirty="0">
                <a:latin typeface="+mj-lt"/>
              </a:rPr>
              <a:t>           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IpRanges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: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2200" dirty="0">
                <a:latin typeface="+mj-lt"/>
              </a:rPr>
              <a:t>[{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CidrIp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: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"0.0.0.0/0"</a:t>
            </a:r>
            <a:r>
              <a:rPr lang="en-US" altLang="ko-KR" sz="2200" dirty="0">
                <a:latin typeface="+mj-lt"/>
              </a:rPr>
              <a:t>}]</a:t>
            </a:r>
          </a:p>
          <a:p>
            <a:r>
              <a:rPr lang="en-US" altLang="ko-KR" sz="2200" dirty="0">
                <a:latin typeface="+mj-lt"/>
              </a:rPr>
              <a:t>         }]</a:t>
            </a:r>
          </a:p>
          <a:p>
            <a:r>
              <a:rPr lang="en-US" altLang="ko-KR" sz="2200" dirty="0">
                <a:latin typeface="+mj-lt"/>
              </a:rPr>
              <a:t>    )</a:t>
            </a:r>
          </a:p>
          <a:p>
            <a:r>
              <a:rPr lang="en-US" altLang="ko-KR" sz="2200" dirty="0">
                <a:latin typeface="+mj-lt"/>
              </a:rPr>
              <a:t>    print(</a:t>
            </a:r>
            <a:r>
              <a:rPr lang="en-US" altLang="ko-KR" sz="2200" dirty="0">
                <a:solidFill>
                  <a:srgbClr val="0F71FC"/>
                </a:solidFill>
                <a:latin typeface="+mj-lt"/>
              </a:rPr>
              <a:t>f</a:t>
            </a:r>
            <a:r>
              <a:rPr lang="en-US" altLang="ko-KR" sz="2200" dirty="0">
                <a:latin typeface="+mj-lt"/>
              </a:rPr>
              <a:t>"</a:t>
            </a:r>
            <a:r>
              <a:rPr lang="ko-KR" altLang="en-US" sz="2200" dirty="0">
                <a:latin typeface="+mj-lt"/>
              </a:rPr>
              <a:t>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Successfully blocked port </a:t>
            </a:r>
            <a:r>
              <a:rPr lang="en-US" altLang="ko-KR" sz="2200" dirty="0">
                <a:latin typeface="+mj-lt"/>
              </a:rPr>
              <a:t>{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port</a:t>
            </a:r>
            <a:r>
              <a:rPr lang="en-US" altLang="ko-KR" sz="2200" dirty="0">
                <a:latin typeface="+mj-lt"/>
              </a:rPr>
              <a:t>}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 Security Group </a:t>
            </a:r>
            <a:r>
              <a:rPr lang="en-US" altLang="ko-KR" sz="2200" dirty="0">
                <a:latin typeface="+mj-lt"/>
              </a:rPr>
              <a:t>{SECURITY_GROUP_ID}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!"</a:t>
            </a:r>
            <a:r>
              <a:rPr lang="en-US" altLang="ko-KR" sz="2200" dirty="0">
                <a:latin typeface="+mj-lt"/>
              </a:rPr>
              <a:t>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6647178" y="912976"/>
            <a:ext cx="27254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로그 분석</a:t>
            </a:r>
            <a:endParaRPr lang="en-US" altLang="ko-KR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61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503775" y="2261804"/>
            <a:ext cx="131040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def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lambda_handler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(event, context):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</a:t>
            </a:r>
            <a:br>
              <a:rPr lang="en-US" altLang="ko-KR" sz="2200" dirty="0">
                <a:solidFill>
                  <a:srgbClr val="C1C1C1"/>
                </a:solidFill>
                <a:latin typeface="+mj-lt"/>
              </a:rPr>
            </a:b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# </a:t>
            </a:r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명령어 추출</a:t>
            </a:r>
          </a:p>
          <a:p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   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log_message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 =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json.loads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event.get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("body", "{}"))  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command =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log_message.get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("command", "Unknown")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print(f"</a:t>
            </a:r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🚨 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Detected Suspicious Command: {command}")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503775" y="2261804"/>
            <a:ext cx="15782692" cy="21236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def</a:t>
            </a:r>
            <a:r>
              <a:rPr lang="en-US" altLang="ko-KR" sz="2200" dirty="0">
                <a:latin typeface="+mj-lt"/>
              </a:rPr>
              <a:t> </a:t>
            </a:r>
            <a:r>
              <a:rPr lang="en-US" altLang="ko-KR" sz="2200" dirty="0" err="1">
                <a:solidFill>
                  <a:srgbClr val="7030A0"/>
                </a:solidFill>
                <a:latin typeface="+mj-lt"/>
              </a:rPr>
              <a:t>lambda_handler</a:t>
            </a:r>
            <a:r>
              <a:rPr lang="en-US" altLang="ko-KR" sz="2200" dirty="0">
                <a:latin typeface="+mj-lt"/>
              </a:rPr>
              <a:t>(</a:t>
            </a:r>
            <a:r>
              <a:rPr lang="en-US" altLang="ko-KR" sz="2200" dirty="0">
                <a:solidFill>
                  <a:srgbClr val="0F71FC"/>
                </a:solidFill>
                <a:latin typeface="+mj-lt"/>
              </a:rPr>
              <a:t>event</a:t>
            </a:r>
            <a:r>
              <a:rPr lang="en-US" altLang="ko-KR" sz="2200" dirty="0">
                <a:latin typeface="+mj-lt"/>
              </a:rPr>
              <a:t>, </a:t>
            </a:r>
            <a:r>
              <a:rPr lang="en-US" altLang="ko-KR" sz="2200" dirty="0">
                <a:solidFill>
                  <a:srgbClr val="0F71FC"/>
                </a:solidFill>
                <a:latin typeface="+mj-lt"/>
              </a:rPr>
              <a:t>context</a:t>
            </a:r>
            <a:r>
              <a:rPr lang="en-US" altLang="ko-KR" sz="2200" dirty="0">
                <a:latin typeface="+mj-lt"/>
              </a:rPr>
              <a:t>):</a:t>
            </a:r>
          </a:p>
          <a:p>
            <a:r>
              <a:rPr lang="en-US" altLang="ko-KR" sz="2200" dirty="0">
                <a:latin typeface="+mj-lt"/>
              </a:rPr>
              <a:t> </a:t>
            </a:r>
            <a:br>
              <a:rPr lang="en-US" altLang="ko-KR" sz="2200" dirty="0">
                <a:latin typeface="+mj-lt"/>
              </a:rPr>
            </a:br>
            <a:r>
              <a:rPr lang="en-US" altLang="ko-KR" sz="2200" dirty="0">
                <a:latin typeface="+mj-lt"/>
              </a:rPr>
              <a:t>    </a:t>
            </a:r>
            <a:r>
              <a:rPr lang="en-US" altLang="ko-KR" sz="2200" dirty="0">
                <a:solidFill>
                  <a:srgbClr val="00B050"/>
                </a:solidFill>
                <a:latin typeface="+mj-lt"/>
              </a:rPr>
              <a:t># </a:t>
            </a:r>
            <a:r>
              <a:rPr lang="ko-KR" altLang="en-US" sz="2200" dirty="0">
                <a:solidFill>
                  <a:srgbClr val="00B050"/>
                </a:solidFill>
                <a:latin typeface="+mj-lt"/>
              </a:rPr>
              <a:t>명령어 추출</a:t>
            </a:r>
          </a:p>
          <a:p>
            <a:r>
              <a:rPr lang="ko-KR" altLang="en-US" sz="2200" dirty="0">
                <a:latin typeface="+mj-lt"/>
              </a:rPr>
              <a:t>    </a:t>
            </a: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log_message</a:t>
            </a:r>
            <a:r>
              <a:rPr lang="en-US" altLang="ko-KR" sz="2200" dirty="0">
                <a:latin typeface="+mj-lt"/>
              </a:rPr>
              <a:t> = </a:t>
            </a:r>
            <a:r>
              <a:rPr lang="en-US" altLang="ko-KR" sz="2200" dirty="0" err="1">
                <a:latin typeface="+mj-lt"/>
              </a:rPr>
              <a:t>json.loads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(</a:t>
            </a: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event</a:t>
            </a:r>
            <a:r>
              <a:rPr lang="en-US" altLang="ko-KR" sz="2200" dirty="0" err="1">
                <a:latin typeface="+mj-lt"/>
              </a:rPr>
              <a:t>.get</a:t>
            </a:r>
            <a:r>
              <a:rPr lang="en-US" altLang="ko-KR" sz="2200" dirty="0">
                <a:latin typeface="+mj-lt"/>
              </a:rPr>
              <a:t>(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"body"</a:t>
            </a:r>
            <a:r>
              <a:rPr lang="en-US" altLang="ko-KR" sz="2200" dirty="0">
                <a:latin typeface="+mj-lt"/>
              </a:rPr>
              <a:t>,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solidFill>
                  <a:srgbClr val="0F71FC"/>
                </a:solidFill>
                <a:latin typeface="+mj-lt"/>
              </a:rPr>
              <a:t>{}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))  </a:t>
            </a:r>
          </a:p>
          <a:p>
            <a:r>
              <a:rPr lang="en-US" altLang="ko-KR" sz="2200" dirty="0">
                <a:latin typeface="+mj-lt"/>
              </a:rPr>
              <a:t>    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command</a:t>
            </a:r>
            <a:r>
              <a:rPr lang="en-US" altLang="ko-KR" sz="2200" dirty="0">
                <a:latin typeface="+mj-lt"/>
              </a:rPr>
              <a:t> = </a:t>
            </a:r>
            <a:r>
              <a:rPr lang="en-US" altLang="ko-KR" sz="2200" dirty="0" err="1">
                <a:solidFill>
                  <a:srgbClr val="0070C0"/>
                </a:solidFill>
                <a:latin typeface="+mj-lt"/>
              </a:rPr>
              <a:t>log_message</a:t>
            </a:r>
            <a:r>
              <a:rPr lang="en-US" altLang="ko-KR" sz="2200" dirty="0" err="1">
                <a:latin typeface="+mj-lt"/>
              </a:rPr>
              <a:t>.get</a:t>
            </a:r>
            <a:r>
              <a:rPr lang="en-US" altLang="ko-KR" sz="2200" dirty="0">
                <a:latin typeface="+mj-lt"/>
              </a:rPr>
              <a:t>(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"command"</a:t>
            </a:r>
            <a:r>
              <a:rPr lang="en-US" altLang="ko-KR" sz="2200" dirty="0">
                <a:latin typeface="+mj-lt"/>
              </a:rPr>
              <a:t>,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"Unknown"</a:t>
            </a:r>
            <a:r>
              <a:rPr lang="en-US" altLang="ko-KR" sz="2200" dirty="0">
                <a:latin typeface="+mj-lt"/>
              </a:rPr>
              <a:t>)</a:t>
            </a:r>
          </a:p>
          <a:p>
            <a:r>
              <a:rPr lang="en-US" altLang="ko-KR" sz="2200" dirty="0">
                <a:latin typeface="+mj-lt"/>
              </a:rPr>
              <a:t>    print(</a:t>
            </a:r>
            <a:r>
              <a:rPr lang="en-US" altLang="ko-KR" sz="2200" dirty="0">
                <a:solidFill>
                  <a:srgbClr val="0F71FC"/>
                </a:solidFill>
                <a:latin typeface="+mj-lt"/>
              </a:rPr>
              <a:t>f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ko-KR" altLang="en-US" sz="2200" dirty="0">
                <a:latin typeface="+mj-lt"/>
              </a:rPr>
              <a:t>🚨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Detected Suspicious Command</a:t>
            </a:r>
            <a:r>
              <a:rPr lang="en-US" altLang="ko-KR" sz="2200" dirty="0">
                <a:latin typeface="+mj-lt"/>
              </a:rPr>
              <a:t>: {</a:t>
            </a:r>
            <a:r>
              <a:rPr lang="en-US" altLang="ko-KR" sz="2200" dirty="0">
                <a:solidFill>
                  <a:srgbClr val="0070C0"/>
                </a:solidFill>
                <a:latin typeface="+mj-lt"/>
              </a:rPr>
              <a:t>command</a:t>
            </a:r>
            <a:r>
              <a:rPr lang="en-US" altLang="ko-KR" sz="2200" dirty="0">
                <a:latin typeface="+mj-lt"/>
              </a:rPr>
              <a:t>}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</a:t>
            </a:r>
            <a:r>
              <a:rPr lang="en-US" altLang="ko-KR" sz="2200" dirty="0">
                <a:latin typeface="+mj-lt"/>
              </a:rPr>
              <a:t>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523031" y="2261804"/>
            <a:ext cx="1423610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200" dirty="0">
              <a:solidFill>
                <a:srgbClr val="C1C1C1"/>
              </a:solidFill>
              <a:latin typeface="+mj-lt"/>
            </a:endParaRP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</a:t>
            </a:r>
            <a:br>
              <a:rPr lang="en-US" altLang="ko-KR" sz="2200" dirty="0">
                <a:solidFill>
                  <a:srgbClr val="C1C1C1"/>
                </a:solidFill>
                <a:latin typeface="+mj-lt"/>
              </a:rPr>
            </a:b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</a:t>
            </a:r>
            <a:endParaRPr lang="ko-KR" altLang="en-US" sz="2200" dirty="0">
              <a:solidFill>
                <a:srgbClr val="C1C1C1"/>
              </a:solidFill>
              <a:latin typeface="+mj-lt"/>
            </a:endParaRPr>
          </a:p>
          <a:p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   </a:t>
            </a:r>
            <a:endParaRPr lang="en-US" altLang="ko-KR" sz="2200" dirty="0">
              <a:solidFill>
                <a:srgbClr val="C1C1C1"/>
              </a:solidFill>
              <a:latin typeface="+mj-lt"/>
            </a:endParaRP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</a:t>
            </a:r>
          </a:p>
          <a:p>
            <a:br>
              <a:rPr lang="en-US" altLang="ko-KR" sz="2200" dirty="0">
                <a:solidFill>
                  <a:srgbClr val="C1C1C1"/>
                </a:solidFill>
                <a:latin typeface="+mj-lt"/>
              </a:rPr>
            </a:b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# 8443 </a:t>
            </a:r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포트 차단</a:t>
            </a:r>
          </a:p>
          <a:p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   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block_port_security_group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(8443)</a:t>
            </a:r>
          </a:p>
          <a:p>
            <a:br>
              <a:rPr lang="en-US" altLang="ko-KR" sz="2200" dirty="0">
                <a:solidFill>
                  <a:srgbClr val="C1C1C1"/>
                </a:solidFill>
                <a:latin typeface="+mj-lt"/>
              </a:rPr>
            </a:b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def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block_port_security_group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(port):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# </a:t>
            </a:r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보안 그룹에서 특정 포트 차단</a:t>
            </a:r>
          </a:p>
          <a:p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    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ec2.revoke_security_group_ingress(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GroupId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=SECURITY_GROUP_ID,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IpPermissions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=[{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    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IpProtocol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": 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tcp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",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    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FromPort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": port,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    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ToPort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": port,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    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IpRanges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": [{"</a:t>
            </a:r>
            <a:r>
              <a:rPr lang="en-US" altLang="ko-KR" sz="2200" dirty="0" err="1">
                <a:solidFill>
                  <a:srgbClr val="C1C1C1"/>
                </a:solidFill>
                <a:latin typeface="+mj-lt"/>
              </a:rPr>
              <a:t>CidrIp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": "0.0.0.0/0"}]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     }]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)</a:t>
            </a:r>
          </a:p>
          <a:p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    print(f"</a:t>
            </a:r>
            <a:r>
              <a:rPr lang="ko-KR" altLang="en-US" sz="2200" dirty="0">
                <a:solidFill>
                  <a:srgbClr val="C1C1C1"/>
                </a:solidFill>
                <a:latin typeface="+mj-lt"/>
              </a:rPr>
              <a:t> </a:t>
            </a:r>
            <a:r>
              <a:rPr lang="en-US" altLang="ko-KR" sz="2200" dirty="0">
                <a:solidFill>
                  <a:srgbClr val="C1C1C1"/>
                </a:solidFill>
                <a:latin typeface="+mj-lt"/>
              </a:rPr>
              <a:t>Successfully blocked port {port} in Security Group {SECURITY_GROUP_ID}!")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14325601" y="8420100"/>
            <a:ext cx="3886200" cy="1804245"/>
            <a:chOff x="1656365" y="2413698"/>
            <a:chExt cx="15761255" cy="7317474"/>
          </a:xfrm>
          <a:noFill/>
        </p:grpSpPr>
        <p:pic>
          <p:nvPicPr>
            <p:cNvPr id="77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7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79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grpFill/>
          </p:spPr>
        </p:pic>
        <p:sp>
          <p:nvSpPr>
            <p:cNvPr id="80" name="오른쪽 화살표 79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위쪽/아래쪽 화살표 80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83" name="오른쪽 화살표 82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오른쪽 화살표 83"/>
            <p:cNvSpPr/>
            <p:nvPr/>
          </p:nvSpPr>
          <p:spPr>
            <a:xfrm rot="5400000">
              <a:off x="15346707" y="6006460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63800" y="7477352"/>
              <a:ext cx="2253820" cy="2253820"/>
            </a:xfrm>
            <a:prstGeom prst="rect">
              <a:avLst/>
            </a:prstGeom>
            <a:grpFill/>
          </p:spPr>
        </p:pic>
      </p:grpSp>
      <p:grpSp>
        <p:nvGrpSpPr>
          <p:cNvPr id="86" name="그룹 85"/>
          <p:cNvGrpSpPr/>
          <p:nvPr/>
        </p:nvGrpSpPr>
        <p:grpSpPr>
          <a:xfrm>
            <a:off x="13944600" y="8420257"/>
            <a:ext cx="4250848" cy="1842188"/>
            <a:chOff x="-44742" y="2413698"/>
            <a:chExt cx="17462362" cy="7567659"/>
          </a:xfrm>
          <a:noFill/>
        </p:grpSpPr>
        <p:pic>
          <p:nvPicPr>
            <p:cNvPr id="87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8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89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grpFill/>
          </p:spPr>
        </p:pic>
        <p:sp>
          <p:nvSpPr>
            <p:cNvPr id="90" name="오른쪽 화살표 89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위쪽/아래쪽 화살표 90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93" name="오른쪽 화살표 92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 rot="5400000">
              <a:off x="15346707" y="6006460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63800" y="7477352"/>
              <a:ext cx="2253820" cy="2253820"/>
            </a:xfrm>
            <a:prstGeom prst="rect">
              <a:avLst/>
            </a:prstGeom>
            <a:grpFill/>
          </p:spPr>
        </p:pic>
        <p:sp>
          <p:nvSpPr>
            <p:cNvPr id="96" name="오른쪽 화살표 95"/>
            <p:cNvSpPr/>
            <p:nvPr/>
          </p:nvSpPr>
          <p:spPr>
            <a:xfrm rot="10800000">
              <a:off x="12880494" y="860426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83221" y="7477352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98" name="오른쪽 화살표 97"/>
            <p:cNvSpPr/>
            <p:nvPr/>
          </p:nvSpPr>
          <p:spPr>
            <a:xfrm rot="10800000">
              <a:off x="8251767" y="860426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2" descr="AWS] Amazon SN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980" y="7477352"/>
              <a:ext cx="2233372" cy="2273258"/>
            </a:xfrm>
            <a:prstGeom prst="rect">
              <a:avLst/>
            </a:prstGeom>
            <a:grpFill/>
          </p:spPr>
        </p:pic>
        <p:sp>
          <p:nvSpPr>
            <p:cNvPr id="100" name="오른쪽 화살표 99"/>
            <p:cNvSpPr/>
            <p:nvPr/>
          </p:nvSpPr>
          <p:spPr>
            <a:xfrm rot="10800000">
              <a:off x="3467182" y="853748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Picture 2" descr="개인 정보 보호 정책 컴퓨터 아이콘 개인 식별 정보, 개인 정보, 다른 사람, 실루엣 png | PNGEg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67" b="97500" l="10000" r="90000">
                          <a14:foregroundMark x1="48222" y1="17667" x2="48222" y2="17667"/>
                          <a14:foregroundMark x1="36111" y1="27667" x2="36111" y2="27667"/>
                          <a14:foregroundMark x1="52222" y1="50167" x2="52222" y2="50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742" y="7097496"/>
              <a:ext cx="4325792" cy="2883861"/>
            </a:xfrm>
            <a:prstGeom prst="rect">
              <a:avLst/>
            </a:prstGeom>
            <a:grpFill/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14"/>
            <a:srcRect l="5199" t="17641" r="64648" b="60023"/>
            <a:stretch/>
          </p:blipFill>
          <p:spPr>
            <a:xfrm>
              <a:off x="9218282" y="6867752"/>
              <a:ext cx="4114801" cy="609600"/>
            </a:xfrm>
            <a:prstGeom prst="rect">
              <a:avLst/>
            </a:prstGeom>
            <a:grpFill/>
          </p:spPr>
        </p:pic>
      </p:grpSp>
      <p:sp>
        <p:nvSpPr>
          <p:cNvPr id="104" name="직사각형 103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4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32" y="5315128"/>
            <a:ext cx="10985135" cy="435699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32" y="2281032"/>
            <a:ext cx="13646480" cy="2729296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14325601" y="8420100"/>
            <a:ext cx="3886200" cy="1804245"/>
            <a:chOff x="1656365" y="2413698"/>
            <a:chExt cx="15761255" cy="7317474"/>
          </a:xfrm>
          <a:noFill/>
        </p:grpSpPr>
        <p:pic>
          <p:nvPicPr>
            <p:cNvPr id="63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64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65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grpFill/>
          </p:spPr>
        </p:pic>
        <p:sp>
          <p:nvSpPr>
            <p:cNvPr id="66" name="오른쪽 화살표 65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위쪽/아래쪽 화살표 66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69" name="오른쪽 화살표 68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오른쪽 화살표 69"/>
            <p:cNvSpPr/>
            <p:nvPr/>
          </p:nvSpPr>
          <p:spPr>
            <a:xfrm rot="5400000">
              <a:off x="15346707" y="6006460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63800" y="7477352"/>
              <a:ext cx="2253820" cy="2253820"/>
            </a:xfrm>
            <a:prstGeom prst="rect">
              <a:avLst/>
            </a:prstGeom>
            <a:grpFill/>
          </p:spPr>
        </p:pic>
      </p:grpSp>
      <p:grpSp>
        <p:nvGrpSpPr>
          <p:cNvPr id="42" name="그룹 41"/>
          <p:cNvGrpSpPr/>
          <p:nvPr/>
        </p:nvGrpSpPr>
        <p:grpSpPr>
          <a:xfrm>
            <a:off x="13944600" y="8420257"/>
            <a:ext cx="4250848" cy="1842188"/>
            <a:chOff x="-44742" y="2413698"/>
            <a:chExt cx="17462362" cy="7567659"/>
          </a:xfrm>
          <a:noFill/>
        </p:grpSpPr>
        <p:pic>
          <p:nvPicPr>
            <p:cNvPr id="43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189" y="2448152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44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6365" y="2413698"/>
              <a:ext cx="2256954" cy="2256954"/>
            </a:xfrm>
            <a:prstGeom prst="rect">
              <a:avLst/>
            </a:prstGeom>
            <a:grpFill/>
          </p:spPr>
        </p:pic>
        <p:pic>
          <p:nvPicPr>
            <p:cNvPr id="45" name="Picture 2" descr="Amazon VPC Flow Logs | New Reli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000" r="98500">
                          <a14:foregroundMark x1="58000" y1="23500" x2="58000" y2="23500"/>
                          <a14:foregroundMark x1="58000" y1="31500" x2="58000" y2="31500"/>
                          <a14:foregroundMark x1="57000" y1="39000" x2="57000" y2="39000"/>
                          <a14:foregroundMark x1="64000" y1="52000" x2="64000" y2="52000"/>
                          <a14:foregroundMark x1="56000" y1="65000" x2="56000" y2="65000"/>
                          <a14:foregroundMark x1="49000" y1="61000" x2="49000" y2="61000"/>
                          <a14:foregroundMark x1="68500" y1="66000" x2="68500" y2="6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728" y="2449588"/>
              <a:ext cx="2255518" cy="2255518"/>
            </a:xfrm>
            <a:prstGeom prst="rect">
              <a:avLst/>
            </a:prstGeom>
            <a:grpFill/>
          </p:spPr>
        </p:pic>
        <p:sp>
          <p:nvSpPr>
            <p:cNvPr id="46" name="오른쪽 화살표 45"/>
            <p:cNvSpPr/>
            <p:nvPr/>
          </p:nvSpPr>
          <p:spPr>
            <a:xfrm>
              <a:off x="8185832" y="3524676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위쪽/아래쪽 화살표 46"/>
            <p:cNvSpPr/>
            <p:nvPr/>
          </p:nvSpPr>
          <p:spPr>
            <a:xfrm rot="16200000">
              <a:off x="4696196" y="2943168"/>
              <a:ext cx="192394" cy="1390408"/>
            </a:xfrm>
            <a:prstGeom prst="up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63800" y="2526658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49" name="오른쪽 화살표 48"/>
            <p:cNvSpPr/>
            <p:nvPr/>
          </p:nvSpPr>
          <p:spPr>
            <a:xfrm>
              <a:off x="12880494" y="3542175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오른쪽 화살표 49"/>
            <p:cNvSpPr/>
            <p:nvPr/>
          </p:nvSpPr>
          <p:spPr>
            <a:xfrm rot="5400000">
              <a:off x="15346707" y="6006460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63800" y="7477352"/>
              <a:ext cx="2253820" cy="2253820"/>
            </a:xfrm>
            <a:prstGeom prst="rect">
              <a:avLst/>
            </a:prstGeom>
            <a:grpFill/>
          </p:spPr>
        </p:pic>
        <p:sp>
          <p:nvSpPr>
            <p:cNvPr id="52" name="오른쪽 화살표 51"/>
            <p:cNvSpPr/>
            <p:nvPr/>
          </p:nvSpPr>
          <p:spPr>
            <a:xfrm rot="10800000">
              <a:off x="12880494" y="860426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83221" y="7477352"/>
              <a:ext cx="2215025" cy="2215025"/>
            </a:xfrm>
            <a:prstGeom prst="rect">
              <a:avLst/>
            </a:prstGeom>
            <a:grpFill/>
          </p:spPr>
        </p:pic>
        <p:sp>
          <p:nvSpPr>
            <p:cNvPr id="54" name="오른쪽 화살표 53"/>
            <p:cNvSpPr/>
            <p:nvPr/>
          </p:nvSpPr>
          <p:spPr>
            <a:xfrm rot="10800000">
              <a:off x="8251767" y="860426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2" descr="AWS] Amazon SNS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980" y="7477352"/>
              <a:ext cx="2233372" cy="2273258"/>
            </a:xfrm>
            <a:prstGeom prst="rect">
              <a:avLst/>
            </a:prstGeom>
            <a:grpFill/>
          </p:spPr>
        </p:pic>
        <p:sp>
          <p:nvSpPr>
            <p:cNvPr id="56" name="오른쪽 화살표 55"/>
            <p:cNvSpPr/>
            <p:nvPr/>
          </p:nvSpPr>
          <p:spPr>
            <a:xfrm rot="10800000">
              <a:off x="3467182" y="8537482"/>
              <a:ext cx="1849207" cy="218991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2" descr="개인 정보 보호 정책 컴퓨터 아이콘 개인 식별 정보, 개인 정보, 다른 사람, 실루엣 png | PNGEg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67" b="97500" l="10000" r="90000">
                          <a14:foregroundMark x1="48222" y1="17667" x2="48222" y2="17667"/>
                          <a14:foregroundMark x1="36111" y1="27667" x2="36111" y2="27667"/>
                          <a14:foregroundMark x1="52222" y1="50167" x2="52222" y2="50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742" y="7097496"/>
              <a:ext cx="4325792" cy="2883861"/>
            </a:xfrm>
            <a:prstGeom prst="rect">
              <a:avLst/>
            </a:prstGeom>
            <a:grpFill/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6"/>
            <a:srcRect l="5199" t="17641" r="64648" b="60023"/>
            <a:stretch/>
          </p:blipFill>
          <p:spPr>
            <a:xfrm>
              <a:off x="9218282" y="6867752"/>
              <a:ext cx="4114801" cy="609600"/>
            </a:xfrm>
            <a:prstGeom prst="rect">
              <a:avLst/>
            </a:prstGeom>
            <a:grpFill/>
          </p:spPr>
        </p:pic>
      </p:grp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3032" y="5295900"/>
            <a:ext cx="10985135" cy="43569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3032" y="2261804"/>
            <a:ext cx="13646480" cy="2729296"/>
          </a:xfrm>
          <a:prstGeom prst="rect">
            <a:avLst/>
          </a:prstGeom>
        </p:spPr>
      </p:pic>
      <p:sp>
        <p:nvSpPr>
          <p:cNvPr id="17" name="TextBox 7"/>
          <p:cNvSpPr txBox="1"/>
          <p:nvPr/>
        </p:nvSpPr>
        <p:spPr>
          <a:xfrm>
            <a:off x="2523032" y="242602"/>
            <a:ext cx="4334967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동작 과정</a:t>
            </a:r>
            <a:endParaRPr lang="en-US" sz="24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2523032" y="880022"/>
            <a:ext cx="152568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실행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4576800" y="912976"/>
            <a:ext cx="1598769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C2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 로그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6647178" y="912976"/>
            <a:ext cx="27254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CloudWatch</a:t>
            </a:r>
            <a:r>
              <a:rPr lang="en-US" altLang="ko-KR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로그 분석</a:t>
            </a:r>
            <a:endParaRPr lang="en-US" altLang="ko-KR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10299715" y="912976"/>
            <a:ext cx="1519454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C1C1C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시각화</a:t>
            </a:r>
            <a:endParaRPr lang="en-US" sz="2000" b="1" dirty="0">
              <a:solidFill>
                <a:srgbClr val="C1C1C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61" name="TextBox 7"/>
          <p:cNvSpPr txBox="1"/>
          <p:nvPr/>
        </p:nvSpPr>
        <p:spPr>
          <a:xfrm>
            <a:off x="12423715" y="912976"/>
            <a:ext cx="849950" cy="39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F71FC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대응</a:t>
            </a:r>
            <a:endParaRPr lang="en-US" sz="2000" b="1" dirty="0">
              <a:solidFill>
                <a:srgbClr val="0F71FC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6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83758"/>
          <a:stretch/>
        </p:blipFill>
        <p:spPr>
          <a:xfrm>
            <a:off x="2542807" y="2261804"/>
            <a:ext cx="13646480" cy="44329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6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57417"/>
          <a:stretch/>
        </p:blipFill>
        <p:spPr>
          <a:xfrm>
            <a:off x="2517046" y="3848100"/>
            <a:ext cx="13646480" cy="116222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6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b="34849"/>
          <a:stretch/>
        </p:blipFill>
        <p:spPr>
          <a:xfrm>
            <a:off x="2503222" y="5276673"/>
            <a:ext cx="10985135" cy="2838628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6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53504" t="59904"/>
          <a:stretch/>
        </p:blipFill>
        <p:spPr>
          <a:xfrm>
            <a:off x="8382000" y="7886700"/>
            <a:ext cx="5107589" cy="174696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542807" y="8115301"/>
            <a:ext cx="5839193" cy="151836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03221" y="2705100"/>
            <a:ext cx="13696269" cy="11430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3792199" y="8336459"/>
            <a:ext cx="5110517" cy="2217241"/>
          </a:xfrm>
          <a:prstGeom prst="rect">
            <a:avLst/>
          </a:prstGeom>
          <a:noFill/>
          <a:ln w="317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452331" y="4422232"/>
            <a:ext cx="9747836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</a:t>
            </a:r>
            <a:r>
              <a:rPr lang="en-US" sz="6999" b="1" dirty="0" err="1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6999" b="1" dirty="0" err="1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7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01</a:t>
              </a:r>
            </a:p>
          </p:txBody>
        </p:sp>
      </p:grpSp>
      <p:sp>
        <p:nvSpPr>
          <p:cNvPr id="9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2658568" cy="4241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24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소개 및 타임라인</a:t>
            </a:r>
            <a:endParaRPr lang="en-US" sz="24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450">
        <p:fade/>
      </p:transition>
    </mc:Choice>
    <mc:Fallback>
      <p:transition xmlns:mc="http://schemas.openxmlformats.org/markup-compatibility/2006" xmlns:hp="http://schemas.haansoft.com/office/presentation/8.0" mc:Ignorable="hp" hp:hslDur="4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76372" y="4360320"/>
            <a:ext cx="962609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 및 기대 효과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5</a:t>
              </a: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2523032" y="242602"/>
            <a:ext cx="433496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 및 기대 효과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66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05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599232" y="2630690"/>
            <a:ext cx="14831423" cy="1871595"/>
            <a:chOff x="2523032" y="2952698"/>
            <a:chExt cx="14831423" cy="1871595"/>
          </a:xfrm>
        </p:grpSpPr>
        <p:sp>
          <p:nvSpPr>
            <p:cNvPr id="36" name="AutoShape 2"/>
            <p:cNvSpPr/>
            <p:nvPr/>
          </p:nvSpPr>
          <p:spPr>
            <a:xfrm>
              <a:off x="2523032" y="2952698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2736837" y="3289695"/>
              <a:ext cx="154930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st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63" name="TextBox 19"/>
            <p:cNvSpPr txBox="1"/>
            <p:nvPr/>
          </p:nvSpPr>
          <p:spPr>
            <a:xfrm>
              <a:off x="6096000" y="31623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탐지 가능 →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TLS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 트래픽 속 악성 패턴 식별</a:t>
              </a:r>
              <a:endParaRPr lang="en-US" altLang="ko-KR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주기적 요청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비정상적인 포트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(8443)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 감지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통신을 탐지할 수 있는 보안 강화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13037" y="1714500"/>
            <a:ext cx="14865363" cy="515107"/>
            <a:chOff x="2736837" y="2036508"/>
            <a:chExt cx="14865363" cy="515107"/>
          </a:xfrm>
        </p:grpSpPr>
        <p:sp>
          <p:nvSpPr>
            <p:cNvPr id="18" name="TextBox 21"/>
            <p:cNvSpPr txBox="1"/>
            <p:nvPr/>
          </p:nvSpPr>
          <p:spPr>
            <a:xfrm>
              <a:off x="6096000" y="2036508"/>
              <a:ext cx="1150620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행동 패턴 탐지</a:t>
              </a:r>
              <a:r>
                <a:rPr lang="en-US" altLang="ko-KR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, </a:t>
              </a:r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실시간 위협 분석을 통한 지능형 보안 강화</a:t>
              </a:r>
              <a:endParaRPr lang="ko-KR" altLang="en-US" sz="3200" spc="100" dirty="0">
                <a:latin typeface="Source Han Sans KR Bold" panose="020B0600000101010101" charset="-127"/>
                <a:ea typeface="Source Han Sans KR Bold" panose="020B0600000101010101" charset="-127"/>
                <a:sym typeface="Source Han Sans KR Bol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6837" y="2047823"/>
              <a:ext cx="1508820" cy="50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</a:t>
              </a:r>
              <a:r>
                <a:rPr 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내용</a:t>
              </a:r>
              <a:endParaRPr lang="en-US" sz="30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133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05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599232" y="2630690"/>
            <a:ext cx="14831423" cy="1871595"/>
            <a:chOff x="2523032" y="2952698"/>
            <a:chExt cx="14831423" cy="1871595"/>
          </a:xfrm>
        </p:grpSpPr>
        <p:sp>
          <p:nvSpPr>
            <p:cNvPr id="36" name="AutoShape 2"/>
            <p:cNvSpPr/>
            <p:nvPr/>
          </p:nvSpPr>
          <p:spPr>
            <a:xfrm>
              <a:off x="2523032" y="2952698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2736837" y="3289695"/>
              <a:ext cx="154930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st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63" name="TextBox 19"/>
            <p:cNvSpPr txBox="1"/>
            <p:nvPr/>
          </p:nvSpPr>
          <p:spPr>
            <a:xfrm>
              <a:off x="6096000" y="31623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탐지 가능 →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TLS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 트래픽 속 악성 패턴 식별</a:t>
              </a:r>
              <a:endParaRPr lang="en-US" altLang="ko-KR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주기적 요청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비정상적인 포트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(8443)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 감지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통신을 탐지할 수 있는 보안 강화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99232" y="5077952"/>
            <a:ext cx="14831423" cy="1862733"/>
            <a:chOff x="2523032" y="5399960"/>
            <a:chExt cx="14831423" cy="1862733"/>
          </a:xfrm>
        </p:grpSpPr>
        <p:sp>
          <p:nvSpPr>
            <p:cNvPr id="12" name="AutoShape 2"/>
            <p:cNvSpPr/>
            <p:nvPr/>
          </p:nvSpPr>
          <p:spPr>
            <a:xfrm>
              <a:off x="2523032" y="5399960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9"/>
            <p:cNvSpPr txBox="1"/>
            <p:nvPr/>
          </p:nvSpPr>
          <p:spPr>
            <a:xfrm>
              <a:off x="2736837" y="5736957"/>
              <a:ext cx="154930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nd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6096000" y="56007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자동화된 위협 대응 → 탐지 후 즉각 차단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관리자 알림 전송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특정 패턴 탐지 시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8443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포트 차단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SNS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알림 전송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탐지 후 즉각 대응 가능 → 보안 사고 최소화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13037" y="1714500"/>
            <a:ext cx="14865363" cy="515107"/>
            <a:chOff x="2736837" y="2036508"/>
            <a:chExt cx="14865363" cy="515107"/>
          </a:xfrm>
        </p:grpSpPr>
        <p:sp>
          <p:nvSpPr>
            <p:cNvPr id="18" name="TextBox 21"/>
            <p:cNvSpPr txBox="1"/>
            <p:nvPr/>
          </p:nvSpPr>
          <p:spPr>
            <a:xfrm>
              <a:off x="6096000" y="2036508"/>
              <a:ext cx="1150620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행동 패턴 탐지</a:t>
              </a:r>
              <a:r>
                <a:rPr lang="en-US" altLang="ko-KR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, </a:t>
              </a:r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실시간 위협 분석을 통한 지능형 보안 강화</a:t>
              </a:r>
              <a:endParaRPr lang="ko-KR" altLang="en-US" sz="3200" spc="100" dirty="0">
                <a:latin typeface="Source Han Sans KR Bold" panose="020B0600000101010101" charset="-127"/>
                <a:ea typeface="Source Han Sans KR Bold" panose="020B0600000101010101" charset="-127"/>
                <a:sym typeface="Source Han Sans KR Bol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6837" y="2047823"/>
              <a:ext cx="1508820" cy="50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</a:t>
              </a:r>
              <a:r>
                <a:rPr 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내용</a:t>
              </a:r>
              <a:endParaRPr lang="en-US" sz="30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065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05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599232" y="2630690"/>
            <a:ext cx="14831423" cy="1871595"/>
            <a:chOff x="2523032" y="2952698"/>
            <a:chExt cx="14831423" cy="1871595"/>
          </a:xfrm>
        </p:grpSpPr>
        <p:sp>
          <p:nvSpPr>
            <p:cNvPr id="36" name="AutoShape 2"/>
            <p:cNvSpPr/>
            <p:nvPr/>
          </p:nvSpPr>
          <p:spPr>
            <a:xfrm>
              <a:off x="2523032" y="2952698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2736837" y="3289695"/>
              <a:ext cx="154930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st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63" name="TextBox 19"/>
            <p:cNvSpPr txBox="1"/>
            <p:nvPr/>
          </p:nvSpPr>
          <p:spPr>
            <a:xfrm>
              <a:off x="6096000" y="31623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탐지 가능 →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TLS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 트래픽 속 악성 패턴 식별</a:t>
              </a:r>
              <a:endParaRPr lang="en-US" altLang="ko-KR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주기적 요청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비정상적인 포트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(8443)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 감지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암호화된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C2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통신을 탐지할 수 있는 보안 강화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99232" y="5077952"/>
            <a:ext cx="14831423" cy="1862733"/>
            <a:chOff x="2523032" y="5399960"/>
            <a:chExt cx="14831423" cy="1862733"/>
          </a:xfrm>
        </p:grpSpPr>
        <p:sp>
          <p:nvSpPr>
            <p:cNvPr id="12" name="AutoShape 2"/>
            <p:cNvSpPr/>
            <p:nvPr/>
          </p:nvSpPr>
          <p:spPr>
            <a:xfrm>
              <a:off x="2523032" y="5399960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9"/>
            <p:cNvSpPr txBox="1"/>
            <p:nvPr/>
          </p:nvSpPr>
          <p:spPr>
            <a:xfrm>
              <a:off x="2736837" y="5736957"/>
              <a:ext cx="1549301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nd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6096000" y="56007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자동화된 위협 대응 → 탐지 후 즉각 차단 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관리자 알림 전송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특정 패턴 탐지 시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8443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포트 차단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SNS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알림 전송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탐지 후 즉각 대응 가능 → 보안 사고 최소화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99232" y="7442621"/>
            <a:ext cx="14831423" cy="1860264"/>
            <a:chOff x="2523032" y="7764629"/>
            <a:chExt cx="14831423" cy="1860264"/>
          </a:xfrm>
        </p:grpSpPr>
        <p:sp>
          <p:nvSpPr>
            <p:cNvPr id="15" name="AutoShape 2"/>
            <p:cNvSpPr/>
            <p:nvPr/>
          </p:nvSpPr>
          <p:spPr>
            <a:xfrm>
              <a:off x="2523032" y="7764629"/>
              <a:ext cx="13783768" cy="0"/>
            </a:xfrm>
            <a:prstGeom prst="line">
              <a:avLst/>
            </a:prstGeom>
            <a:ln w="19050" cap="flat">
              <a:solidFill>
                <a:srgbClr val="D7D7D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9"/>
            <p:cNvSpPr txBox="1"/>
            <p:nvPr/>
          </p:nvSpPr>
          <p:spPr>
            <a:xfrm>
              <a:off x="2736837" y="8101626"/>
              <a:ext cx="1549301" cy="42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3</a:t>
              </a:r>
              <a:r>
                <a:rPr lang="en-US" altLang="ko-KR" sz="2800" b="1" baseline="300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rd</a:t>
              </a:r>
              <a:endParaRPr lang="en-US" sz="2800" b="1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6096000" y="7962900"/>
              <a:ext cx="11258455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기업 환경에서 즉시 활용 가능 → </a:t>
              </a:r>
              <a:r>
                <a:rPr lang="en-US" altLang="ko-KR" sz="2800" b="1" dirty="0" err="1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CloudWatch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+ </a:t>
              </a:r>
              <a:r>
                <a:rPr lang="en-US" altLang="ko-KR" sz="2800" b="1" dirty="0" err="1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Grafana</a:t>
              </a:r>
              <a:r>
                <a:rPr lang="en-US" altLang="ko-KR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800" b="1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기반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 err="1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클라우드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환경에서 손쉽게 설정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운영 가능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기업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·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기관에서 빠르게 도입 가능 </a:t>
              </a:r>
              <a:r>
                <a:rPr lang="en-US" altLang="ko-KR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&amp; </a:t>
              </a:r>
              <a:r>
                <a:rPr lang="ko-KR" altLang="en-US" sz="22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운영 부담 최소화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13037" y="1714500"/>
            <a:ext cx="14865363" cy="515107"/>
            <a:chOff x="2736837" y="2036508"/>
            <a:chExt cx="14865363" cy="515107"/>
          </a:xfrm>
        </p:grpSpPr>
        <p:sp>
          <p:nvSpPr>
            <p:cNvPr id="18" name="TextBox 21"/>
            <p:cNvSpPr txBox="1"/>
            <p:nvPr/>
          </p:nvSpPr>
          <p:spPr>
            <a:xfrm>
              <a:off x="6096000" y="2036508"/>
              <a:ext cx="1150620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행동 패턴 탐지</a:t>
              </a:r>
              <a:r>
                <a:rPr lang="en-US" altLang="ko-KR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, </a:t>
              </a:r>
              <a:r>
                <a:rPr lang="ko-KR" altLang="en-US" sz="3200" spc="100" dirty="0">
                  <a:solidFill>
                    <a:srgbClr val="007BFF"/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실시간 위협 분석을 통한 지능형 보안 강화</a:t>
              </a:r>
              <a:endParaRPr lang="ko-KR" altLang="en-US" sz="3200" spc="100" dirty="0">
                <a:latin typeface="Source Han Sans KR Bold" panose="020B0600000101010101" charset="-127"/>
                <a:ea typeface="Source Han Sans KR Bold" panose="020B0600000101010101" charset="-127"/>
                <a:sym typeface="Source Han Sans KR Bol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6837" y="2047823"/>
              <a:ext cx="1508820" cy="503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</a:t>
              </a:r>
              <a:r>
                <a:rPr 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000" b="1" dirty="0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내용</a:t>
              </a:r>
              <a:endParaRPr lang="en-US" sz="30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3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 및 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300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76372" y="4425250"/>
            <a:ext cx="962609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향후 계획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향후 계획</a:t>
            </a:r>
            <a:endParaRPr lang="en-US" sz="2400" b="1" dirty="0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1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7"/>
          <p:cNvSpPr txBox="1"/>
          <p:nvPr/>
        </p:nvSpPr>
        <p:spPr>
          <a:xfrm>
            <a:off x="2523032" y="242602"/>
            <a:ext cx="89069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향후 계획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743199" y="1164069"/>
            <a:ext cx="4212629" cy="1156921"/>
            <a:chOff x="2743199" y="1164069"/>
            <a:chExt cx="4212629" cy="1156921"/>
          </a:xfrm>
        </p:grpSpPr>
        <p:sp>
          <p:nvSpPr>
            <p:cNvPr id="3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15"/>
            <p:cNvSpPr txBox="1"/>
            <p:nvPr/>
          </p:nvSpPr>
          <p:spPr>
            <a:xfrm>
              <a:off x="2743199" y="1493967"/>
              <a:ext cx="4212629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포트 변경 시 탐지 우회 가능성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011300" y="1151947"/>
            <a:ext cx="4212629" cy="1156921"/>
            <a:chOff x="2743199" y="1164069"/>
            <a:chExt cx="4212629" cy="1156921"/>
          </a:xfrm>
        </p:grpSpPr>
        <p:sp>
          <p:nvSpPr>
            <p:cNvPr id="46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EFEFEF"/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 err="1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오탐</a:t>
              </a:r>
              <a:r>
                <a:rPr lang="ko-KR" altLang="en-US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발생 가능성</a:t>
              </a:r>
              <a:endParaRPr 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1277600" y="1155071"/>
            <a:ext cx="4212629" cy="1156921"/>
            <a:chOff x="2743199" y="1164069"/>
            <a:chExt cx="4212629" cy="1156921"/>
          </a:xfrm>
        </p:grpSpPr>
        <p:sp>
          <p:nvSpPr>
            <p:cNvPr id="4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EFEFEF"/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신</a:t>
              </a:r>
              <a:r>
                <a:rPr lang="en-US" altLang="ko-KR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·</a:t>
              </a:r>
              <a:r>
                <a:rPr lang="ko-KR" altLang="en-US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변종 공격 대응 어려움</a:t>
              </a:r>
              <a:endParaRPr 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0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7"/>
          <p:cNvSpPr txBox="1"/>
          <p:nvPr/>
        </p:nvSpPr>
        <p:spPr>
          <a:xfrm>
            <a:off x="2523032" y="242602"/>
            <a:ext cx="89069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향후 계획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743199" y="1164069"/>
            <a:ext cx="4212629" cy="1156921"/>
            <a:chOff x="2743199" y="1164069"/>
            <a:chExt cx="4212629" cy="1156921"/>
          </a:xfrm>
        </p:grpSpPr>
        <p:sp>
          <p:nvSpPr>
            <p:cNvPr id="3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포트 변경 시 탐지 우회 가능성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011300" y="1151947"/>
            <a:ext cx="4212629" cy="1156921"/>
            <a:chOff x="2743199" y="1164069"/>
            <a:chExt cx="4212629" cy="1156921"/>
          </a:xfrm>
        </p:grpSpPr>
        <p:sp>
          <p:nvSpPr>
            <p:cNvPr id="46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 err="1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오탐</a:t>
              </a: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발생 가능성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1277600" y="1155071"/>
            <a:ext cx="4212629" cy="1156921"/>
            <a:chOff x="2743199" y="1164069"/>
            <a:chExt cx="4212629" cy="1156921"/>
          </a:xfrm>
        </p:grpSpPr>
        <p:sp>
          <p:nvSpPr>
            <p:cNvPr id="4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EFEFEF"/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신</a:t>
              </a:r>
              <a:r>
                <a:rPr lang="en-US" altLang="ko-KR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·</a:t>
              </a:r>
              <a:r>
                <a:rPr lang="ko-KR" altLang="en-US" sz="2400" b="1" dirty="0">
                  <a:solidFill>
                    <a:srgbClr val="C1C1C1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변종 공격 대응 어려움</a:t>
              </a:r>
              <a:endParaRPr 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9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7"/>
          <p:cNvSpPr txBox="1"/>
          <p:nvPr/>
        </p:nvSpPr>
        <p:spPr>
          <a:xfrm>
            <a:off x="2523032" y="242602"/>
            <a:ext cx="8906968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향후 계획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743199" y="1164069"/>
            <a:ext cx="4212629" cy="1156921"/>
            <a:chOff x="2743199" y="1164069"/>
            <a:chExt cx="4212629" cy="1156921"/>
          </a:xfrm>
        </p:grpSpPr>
        <p:sp>
          <p:nvSpPr>
            <p:cNvPr id="3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포트 변경 시 탐지 우회 가능성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011300" y="1151947"/>
            <a:ext cx="4212629" cy="1156921"/>
            <a:chOff x="2743199" y="1164069"/>
            <a:chExt cx="4212629" cy="1156921"/>
          </a:xfrm>
        </p:grpSpPr>
        <p:sp>
          <p:nvSpPr>
            <p:cNvPr id="46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 err="1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오탐</a:t>
              </a: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발생 가능성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1277600" y="1155071"/>
            <a:ext cx="4212629" cy="1156921"/>
            <a:chOff x="2743199" y="1164069"/>
            <a:chExt cx="4212629" cy="1156921"/>
          </a:xfrm>
        </p:grpSpPr>
        <p:sp>
          <p:nvSpPr>
            <p:cNvPr id="49" name="Freeform 3"/>
            <p:cNvSpPr/>
            <p:nvPr/>
          </p:nvSpPr>
          <p:spPr>
            <a:xfrm>
              <a:off x="2743199" y="1164069"/>
              <a:ext cx="4212629" cy="1156921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15"/>
            <p:cNvSpPr txBox="1"/>
            <p:nvPr/>
          </p:nvSpPr>
          <p:spPr>
            <a:xfrm>
              <a:off x="2759800" y="1493967"/>
              <a:ext cx="4196028" cy="4837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신</a:t>
              </a:r>
              <a:r>
                <a:rPr lang="en-US" altLang="ko-KR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·</a:t>
              </a:r>
              <a:r>
                <a:rPr lang="ko-KR" altLang="en-US" sz="2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변종 공격 대응 어려움</a:t>
              </a:r>
              <a:endPara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0" y="2543334"/>
            <a:ext cx="3794879" cy="5727357"/>
            <a:chOff x="0" y="0"/>
            <a:chExt cx="1098484" cy="1657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EFEFEF"/>
            </a:solidFill>
            <a:ln w="9525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2197" y="2543334"/>
            <a:ext cx="3794879" cy="5727357"/>
            <a:chOff x="0" y="0"/>
            <a:chExt cx="1098484" cy="1657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70924" y="2543334"/>
            <a:ext cx="3794879" cy="5727357"/>
            <a:chOff x="0" y="0"/>
            <a:chExt cx="1098484" cy="1657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9651" y="2543334"/>
            <a:ext cx="3794879" cy="5727357"/>
            <a:chOff x="0" y="0"/>
            <a:chExt cx="1098484" cy="1657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470" y="4447835"/>
            <a:ext cx="37948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동적 정책 도입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22196" y="4447835"/>
            <a:ext cx="3794879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추가 연계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3949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동적 정책을 도입해 새로운 위협을 실시간 분석하고 자동으로 보안 정책을 조정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2676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Glue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같은 보안 서비스를 추가로 연계해 통합 위협 분석 체계를 구축</a:t>
            </a:r>
            <a:endParaRPr lang="en-US" altLang="ko-KR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54429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3157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0922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세분화된 보안 정책 적용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91403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머신러닝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위험도 분석을 활용해 </a:t>
            </a: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오탐을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줄이고 보안성과 접근성을 최적화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51884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9649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</a:t>
            </a:r>
            <a:r>
              <a:rPr lang="ko-KR" altLang="en-US" sz="28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강화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40131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Threat Intelligence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활용해 최신 공격 기법을 반영하고 실시간 위협 차단 능력을 향상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00611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2743199" y="1164069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15"/>
          <p:cNvSpPr txBox="1"/>
          <p:nvPr/>
        </p:nvSpPr>
        <p:spPr>
          <a:xfrm>
            <a:off x="2759800" y="1493967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포트 변경 시 탐지 우회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011300" y="1151947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15"/>
          <p:cNvSpPr txBox="1"/>
          <p:nvPr/>
        </p:nvSpPr>
        <p:spPr>
          <a:xfrm>
            <a:off x="7027901" y="1481845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오탐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발생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11277600" y="1155071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TextBox 15"/>
          <p:cNvSpPr txBox="1"/>
          <p:nvPr/>
        </p:nvSpPr>
        <p:spPr>
          <a:xfrm>
            <a:off x="11294201" y="1484969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·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변종 공격 대응 어려움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871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0" y="2543334"/>
            <a:ext cx="3794879" cy="5727357"/>
            <a:chOff x="0" y="0"/>
            <a:chExt cx="1098484" cy="1657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2197" y="2543334"/>
            <a:ext cx="3794879" cy="5727357"/>
            <a:chOff x="0" y="0"/>
            <a:chExt cx="1098484" cy="1657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70924" y="2543334"/>
            <a:ext cx="3794879" cy="5727357"/>
            <a:chOff x="0" y="0"/>
            <a:chExt cx="1098484" cy="1657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9651" y="2543334"/>
            <a:ext cx="3794879" cy="5727357"/>
            <a:chOff x="0" y="0"/>
            <a:chExt cx="1098484" cy="1657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470" y="4447835"/>
            <a:ext cx="37948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8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동적 정책 도입</a:t>
            </a:r>
            <a:endParaRPr lang="en-US" sz="2800" b="1" dirty="0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22196" y="4447835"/>
            <a:ext cx="3794879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추가 연계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3949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동적 정책을 도입해 새로운 위협을 실시간 분석하고 자동으로 보안 정책을 조정</a:t>
            </a:r>
            <a:endParaRPr lang="en-US" sz="1800" u="none" strike="noStrike" dirty="0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2676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Glue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같은 보안 서비스를 추가로 연계해 통합 위협 분석 체계를 구축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54429" y="3128688"/>
            <a:ext cx="1317527" cy="99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0F71FC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3157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0922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세분화된 보안 정책 적용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91403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머신러닝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위험도 분석을 활용해 </a:t>
            </a: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오탐을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줄이고 보안성과 접근성을 최적화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51884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9649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</a:t>
            </a:r>
            <a:r>
              <a:rPr lang="ko-KR" altLang="en-US" sz="28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강화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40131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Threat Intelligence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활용해 최신 공격 기법을 반영하고 실시간 위협 차단 능력을 향상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00611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43199" y="1164069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15"/>
          <p:cNvSpPr txBox="1"/>
          <p:nvPr/>
        </p:nvSpPr>
        <p:spPr>
          <a:xfrm>
            <a:off x="2759800" y="1493967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포트 변경 시 탐지 우회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7011300" y="1151947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15"/>
          <p:cNvSpPr txBox="1"/>
          <p:nvPr/>
        </p:nvSpPr>
        <p:spPr>
          <a:xfrm>
            <a:off x="7027901" y="1481845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오탐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발생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11277600" y="1155071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TextBox 15"/>
          <p:cNvSpPr txBox="1"/>
          <p:nvPr/>
        </p:nvSpPr>
        <p:spPr>
          <a:xfrm>
            <a:off x="11294201" y="1484969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·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변종 공격 대응 어려움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01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42602"/>
            <a:ext cx="40301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7490510" y="6736086"/>
            <a:ext cx="573852" cy="1150614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altLang="ko-KR" sz="66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endParaRPr lang="en-US" sz="6600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8220035" y="6736086"/>
            <a:ext cx="573852" cy="1150614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</a:t>
            </a:r>
          </a:p>
        </p:txBody>
      </p:sp>
      <p:sp>
        <p:nvSpPr>
          <p:cNvPr id="12" name="TextBox 20"/>
          <p:cNvSpPr txBox="1"/>
          <p:nvPr/>
        </p:nvSpPr>
        <p:spPr>
          <a:xfrm>
            <a:off x="8959085" y="6736086"/>
            <a:ext cx="573852" cy="1150614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</a:t>
            </a:r>
          </a:p>
        </p:txBody>
      </p:sp>
      <p:sp>
        <p:nvSpPr>
          <p:cNvPr id="13" name="TextBox 20"/>
          <p:cNvSpPr txBox="1"/>
          <p:nvPr/>
        </p:nvSpPr>
        <p:spPr>
          <a:xfrm>
            <a:off x="9691785" y="6736086"/>
            <a:ext cx="573852" cy="1150614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</a:p>
        </p:txBody>
      </p:sp>
      <p:sp>
        <p:nvSpPr>
          <p:cNvPr id="14" name="TextBox 20"/>
          <p:cNvSpPr txBox="1"/>
          <p:nvPr/>
        </p:nvSpPr>
        <p:spPr>
          <a:xfrm>
            <a:off x="10411785" y="6736086"/>
            <a:ext cx="573852" cy="1150614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919465" y="1485900"/>
            <a:ext cx="14079240" cy="13716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ts val="4088"/>
              </a:lnSpc>
              <a:spcBef>
                <a:spcPct val="0"/>
              </a:spcBef>
            </a:pPr>
            <a:r>
              <a:rPr lang="en-US" altLang="ko-KR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og</a:t>
            </a: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-based Detection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 기반 탐지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998960" y="3162300"/>
            <a:ext cx="14079240" cy="13716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ts val="4088"/>
              </a:lnSpc>
              <a:spcBef>
                <a:spcPct val="0"/>
              </a:spcBef>
            </a:pPr>
            <a:r>
              <a:rPr lang="en-US" altLang="ko-KR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nveiling</a:t>
            </a: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Threats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1913923" y="4838700"/>
            <a:ext cx="14079240" cy="13716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ts val="4088"/>
              </a:lnSpc>
              <a:spcBef>
                <a:spcPct val="0"/>
              </a:spcBef>
            </a:pPr>
            <a:r>
              <a:rPr lang="en-US" altLang="ko-KR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yber</a:t>
            </a: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Intelligence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사이버 </a:t>
            </a: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752600" y="6515099"/>
            <a:ext cx="14079240" cy="13716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ts val="4088"/>
              </a:lnSpc>
              <a:spcBef>
                <a:spcPct val="0"/>
              </a:spcBef>
            </a:pPr>
            <a:r>
              <a:rPr lang="en-US" altLang="ko-KR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nsightful</a:t>
            </a: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Analysis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해석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1913923" y="8185964"/>
            <a:ext cx="14079240" cy="137160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lvl="0">
              <a:lnSpc>
                <a:spcPts val="4088"/>
              </a:lnSpc>
              <a:spcBef>
                <a:spcPct val="0"/>
              </a:spcBef>
            </a:pPr>
            <a:r>
              <a:rPr lang="en-US" altLang="ko-KR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ynamic</a:t>
            </a: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Response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신속 대응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8" name="Picture 2" descr="The 6 Best Network Scanners for Lin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81" y="1644728"/>
            <a:ext cx="7839187" cy="44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0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7994E-17 2.59259E-6 L -0.33507 -0.49954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48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37352 -0.33658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1" y="-168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-0.41806 -0.17361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3" y="-86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L -0.45816 -0.01065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8" y="-5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1.85185E-6 L -0.49748 0.15231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8" y="76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31" grpId="0"/>
      <p:bldP spid="32" grpId="0"/>
      <p:bldP spid="33" grpId="0"/>
      <p:bldP spid="34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0" y="2543334"/>
            <a:ext cx="3794879" cy="5727357"/>
            <a:chOff x="0" y="0"/>
            <a:chExt cx="1098484" cy="1657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noFill/>
            <a:ln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2197" y="2543334"/>
            <a:ext cx="3794879" cy="5727357"/>
            <a:chOff x="0" y="0"/>
            <a:chExt cx="1098484" cy="1657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70924" y="2543334"/>
            <a:ext cx="3794879" cy="5727357"/>
            <a:chOff x="0" y="0"/>
            <a:chExt cx="1098484" cy="1657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9651" y="2543334"/>
            <a:ext cx="3794879" cy="5727357"/>
            <a:chOff x="0" y="0"/>
            <a:chExt cx="1098484" cy="1657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470" y="4447835"/>
            <a:ext cx="37948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동적 정책 도입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22196" y="4447835"/>
            <a:ext cx="3794879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ko-KR" altLang="en-US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추가 연계</a:t>
            </a:r>
            <a:endParaRPr lang="en-US" sz="28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3949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동적 정책을 도입해 새로운 위협을 실시간 분석하고 자동으로 보안 정책을 조정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2676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latin typeface="Source Han Sans KR"/>
                <a:ea typeface="Source Han Sans KR"/>
                <a:cs typeface="Source Han Sans KR"/>
                <a:sym typeface="Source Han Sans KR"/>
              </a:rPr>
              <a:t>Glue </a:t>
            </a:r>
            <a:r>
              <a:rPr lang="ko-KR" altLang="en-US" dirty="0">
                <a:latin typeface="Source Han Sans KR"/>
                <a:ea typeface="Source Han Sans KR"/>
                <a:cs typeface="Source Han Sans KR"/>
                <a:sym typeface="Source Han Sans KR"/>
              </a:rPr>
              <a:t>와 같은 보안 서비스를 추가로 연계해 통합 위협 분석 체계를 구축</a:t>
            </a:r>
            <a:endParaRPr lang="en-US" sz="1800" u="none" strike="noStrike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54429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3157" y="3128688"/>
            <a:ext cx="1317527" cy="9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0922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세분화된 보안 정책 적용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91403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머신러닝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위험도 분석을 활용해 </a:t>
            </a: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오탐을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줄이고 보안성과 접근성을 최적화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51884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9649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</a:t>
            </a:r>
            <a:r>
              <a:rPr lang="ko-KR" altLang="en-US" sz="28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강화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40131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Threat Intelligence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활용해 최신 공격 기법을 반영하고 실시간 위협 차단 능력을 향상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00611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743199" y="1164069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15"/>
          <p:cNvSpPr txBox="1"/>
          <p:nvPr/>
        </p:nvSpPr>
        <p:spPr>
          <a:xfrm>
            <a:off x="2759800" y="1493967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포트 변경 시 탐지 우회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7011300" y="1151947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15"/>
          <p:cNvSpPr txBox="1"/>
          <p:nvPr/>
        </p:nvSpPr>
        <p:spPr>
          <a:xfrm>
            <a:off x="7027901" y="1481845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오탐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발생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11277600" y="1155071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TextBox 15"/>
          <p:cNvSpPr txBox="1"/>
          <p:nvPr/>
        </p:nvSpPr>
        <p:spPr>
          <a:xfrm>
            <a:off x="11294201" y="1484969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·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변종 공격 대응 어려움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293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83951E-6 L 0.11867 0.28689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" y="143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9.72222E-7 -1.23457E-7 L 0.1191 0.28627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143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0" y="2543334"/>
            <a:ext cx="3794879" cy="5727357"/>
            <a:chOff x="0" y="0"/>
            <a:chExt cx="1098484" cy="1657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noFill/>
            <a:ln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2197" y="2543334"/>
            <a:ext cx="3794879" cy="5727357"/>
            <a:chOff x="0" y="0"/>
            <a:chExt cx="1098484" cy="1657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70924" y="2543334"/>
            <a:ext cx="3794879" cy="5727357"/>
            <a:chOff x="0" y="0"/>
            <a:chExt cx="1098484" cy="1657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9651" y="2543334"/>
            <a:ext cx="3794879" cy="5727357"/>
            <a:chOff x="0" y="0"/>
            <a:chExt cx="1098484" cy="1657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470" y="4447835"/>
            <a:ext cx="37948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동적 정책 도입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22196" y="4447835"/>
            <a:ext cx="3794879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추가 연계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3949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동적 정책을 도입해 새로운 위협을 실시간 분석하고 자동으로 보안 정책을 조정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2676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Glue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같은 보안 서비스를 추가로 연계해 통합 위협 분석 체계를 구축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54429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3157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0922" y="4447835"/>
            <a:ext cx="3794881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세분화된 보안 정책 적용</a:t>
            </a:r>
            <a:endParaRPr lang="en-US" sz="28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91403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머신러닝</a:t>
            </a:r>
            <a:r>
              <a:rPr lang="ko-KR" altLang="en-US" dirty="0">
                <a:latin typeface="Source Han Sans KR"/>
                <a:ea typeface="Source Han Sans KR"/>
                <a:cs typeface="Source Han Sans KR"/>
                <a:sym typeface="Source Han Sans KR"/>
              </a:rPr>
              <a:t> 기반 위험도 분석을 활용해 </a:t>
            </a:r>
            <a:r>
              <a:rPr lang="ko-KR" altLang="en-US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오탐을</a:t>
            </a:r>
            <a:r>
              <a:rPr lang="ko-KR" altLang="en-US" dirty="0">
                <a:latin typeface="Source Han Sans KR"/>
                <a:ea typeface="Source Han Sans KR"/>
                <a:cs typeface="Source Han Sans KR"/>
                <a:sym typeface="Source Han Sans KR"/>
              </a:rPr>
              <a:t> 줄이고 보안성과 접근성을 최적화</a:t>
            </a:r>
            <a:endParaRPr lang="en-US" sz="1800" u="none" strike="noStrike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51884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9649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</a:t>
            </a:r>
            <a:r>
              <a:rPr lang="ko-KR" altLang="en-US" sz="2800" b="1" dirty="0" err="1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강화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40131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Threat Intelligence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활용해 최신 공격 기법을 반영하고 실시간 위협 차단 능력을 향상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00611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7011300" y="1151947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15"/>
          <p:cNvSpPr txBox="1"/>
          <p:nvPr/>
        </p:nvSpPr>
        <p:spPr>
          <a:xfrm>
            <a:off x="7027901" y="1481845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오탐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발생 가능성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11277600" y="1155071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15"/>
          <p:cNvSpPr txBox="1"/>
          <p:nvPr/>
        </p:nvSpPr>
        <p:spPr>
          <a:xfrm>
            <a:off x="11294201" y="1484969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·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변종 공격 대응 어려움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270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1.7284E-6 L 0.11771 0.28812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43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0556E-6 1.23457E-7 L 0.11901 0.28735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6" y="1436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0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5122197" y="2543334"/>
            <a:ext cx="3794879" cy="5727357"/>
            <a:chOff x="0" y="0"/>
            <a:chExt cx="1098484" cy="1657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70924" y="2543334"/>
            <a:ext cx="3794879" cy="5727357"/>
            <a:chOff x="0" y="0"/>
            <a:chExt cx="1098484" cy="1657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9651" y="2543334"/>
            <a:ext cx="3794879" cy="5727357"/>
            <a:chOff x="0" y="0"/>
            <a:chExt cx="1098484" cy="1657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22196" y="4447835"/>
            <a:ext cx="3794879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추가 연계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2676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Glue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같은 보안 서비스를 추가로 연계해 통합 위협 분석 체계를 구축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3157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0922" y="4447835"/>
            <a:ext cx="379488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세분화된 보안 정책 적용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891403" y="5332148"/>
            <a:ext cx="27539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머신러닝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기반 위험도 분석을 활용해 </a:t>
            </a:r>
            <a:r>
              <a:rPr lang="ko-KR" altLang="en-US" dirty="0" err="1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오탐을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줄이고 보안성과 접근성을 최적화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51884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9649" y="4447835"/>
            <a:ext cx="3794881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</a:t>
            </a:r>
            <a:r>
              <a:rPr lang="ko-KR" altLang="en-US" sz="28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인텔리전스</a:t>
            </a:r>
            <a:r>
              <a:rPr lang="ko-KR" altLang="en-US" sz="28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강화</a:t>
            </a:r>
            <a:endParaRPr lang="en-US" sz="28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40131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latin typeface="Source Han Sans KR"/>
                <a:ea typeface="Source Han Sans KR"/>
                <a:cs typeface="Source Han Sans KR"/>
                <a:sym typeface="Source Han Sans KR"/>
              </a:rPr>
              <a:t>Threat Intelligence </a:t>
            </a:r>
            <a:r>
              <a:rPr lang="ko-KR" altLang="en-US" dirty="0">
                <a:latin typeface="Source Han Sans KR"/>
                <a:ea typeface="Source Han Sans KR"/>
                <a:cs typeface="Source Han Sans KR"/>
                <a:sym typeface="Source Han Sans KR"/>
              </a:rPr>
              <a:t>데이터를 활용해 최신 공격 기법을 반영하고 실시간 위협 차단 능력을 향상</a:t>
            </a:r>
            <a:endParaRPr lang="en-US" sz="1800" u="none" strike="noStrike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00611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007BFF"/>
                </a:solidFill>
                <a:latin typeface="Cabin Bold"/>
                <a:ea typeface="Cabin Bold"/>
                <a:cs typeface="Cabin Bold"/>
                <a:sym typeface="Cabin Bold"/>
              </a:rPr>
              <a:t>04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32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6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2"/>
          <p:cNvGrpSpPr/>
          <p:nvPr/>
        </p:nvGrpSpPr>
        <p:grpSpPr>
          <a:xfrm>
            <a:off x="873470" y="2543334"/>
            <a:ext cx="3794879" cy="5727357"/>
            <a:chOff x="0" y="0"/>
            <a:chExt cx="1098484" cy="1657869"/>
          </a:xfrm>
        </p:grpSpPr>
        <p:sp>
          <p:nvSpPr>
            <p:cNvPr id="37" name="Freeform 3"/>
            <p:cNvSpPr/>
            <p:nvPr/>
          </p:nvSpPr>
          <p:spPr>
            <a:xfrm>
              <a:off x="0" y="0"/>
              <a:ext cx="1098484" cy="1657869"/>
            </a:xfrm>
            <a:custGeom>
              <a:avLst/>
              <a:gdLst/>
              <a:ahLst/>
              <a:cxnLst/>
              <a:rect l="l" t="t" r="r" b="b"/>
              <a:pathLst>
                <a:path w="1098484" h="1657869">
                  <a:moveTo>
                    <a:pt x="67323" y="0"/>
                  </a:moveTo>
                  <a:lnTo>
                    <a:pt x="1031161" y="0"/>
                  </a:lnTo>
                  <a:cubicBezTo>
                    <a:pt x="1068343" y="0"/>
                    <a:pt x="1098484" y="30142"/>
                    <a:pt x="1098484" y="67323"/>
                  </a:cubicBezTo>
                  <a:lnTo>
                    <a:pt x="1098484" y="1590546"/>
                  </a:lnTo>
                  <a:cubicBezTo>
                    <a:pt x="1098484" y="1627727"/>
                    <a:pt x="1068343" y="1657869"/>
                    <a:pt x="1031161" y="1657869"/>
                  </a:cubicBezTo>
                  <a:lnTo>
                    <a:pt x="67323" y="1657869"/>
                  </a:lnTo>
                  <a:cubicBezTo>
                    <a:pt x="30142" y="1657869"/>
                    <a:pt x="0" y="1627727"/>
                    <a:pt x="0" y="1590546"/>
                  </a:cubicBezTo>
                  <a:lnTo>
                    <a:pt x="0" y="67323"/>
                  </a:lnTo>
                  <a:cubicBezTo>
                    <a:pt x="0" y="30142"/>
                    <a:pt x="30142" y="0"/>
                    <a:pt x="67323" y="0"/>
                  </a:cubicBezTo>
                  <a:close/>
                </a:path>
              </a:pathLst>
            </a:custGeom>
            <a:noFill/>
            <a:ln cap="rnd">
              <a:solidFill>
                <a:srgbClr val="D7D7D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0" y="-38100"/>
              <a:ext cx="1098484" cy="1695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C1C1C1"/>
                </a:solidFill>
              </a:endParaRPr>
            </a:p>
          </p:txBody>
        </p:sp>
      </p:grpSp>
      <p:sp>
        <p:nvSpPr>
          <p:cNvPr id="39" name="TextBox 15"/>
          <p:cNvSpPr txBox="1"/>
          <p:nvPr/>
        </p:nvSpPr>
        <p:spPr>
          <a:xfrm>
            <a:off x="873470" y="4447835"/>
            <a:ext cx="37948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8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동적 정책 도입</a:t>
            </a:r>
            <a:endParaRPr lang="en-US" sz="28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393949" y="5332148"/>
            <a:ext cx="275392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dirty="0">
                <a:solidFill>
                  <a:srgbClr val="C1C1C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동적 정책을 도입해 새로운 위협을 실시간 분석하고 자동으로 보안 정책을 조정</a:t>
            </a:r>
            <a:endParaRPr lang="en-US" sz="1800" u="none" strike="noStrike" dirty="0">
              <a:solidFill>
                <a:srgbClr val="C1C1C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2054429" y="3128688"/>
            <a:ext cx="131752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  <a:spcBef>
                <a:spcPct val="0"/>
              </a:spcBef>
            </a:pPr>
            <a:r>
              <a:rPr lang="en-US" sz="5853" b="1" dirty="0">
                <a:solidFill>
                  <a:srgbClr val="C1C1C1"/>
                </a:solidFill>
                <a:latin typeface="Cabin Bold"/>
                <a:ea typeface="Cabin Bold"/>
                <a:cs typeface="Cabin Bold"/>
                <a:sym typeface="Cabin Bold"/>
              </a:rPr>
              <a:t>01</a:t>
            </a:r>
          </a:p>
        </p:txBody>
      </p:sp>
      <p:sp>
        <p:nvSpPr>
          <p:cNvPr id="43" name="TextBox 7"/>
          <p:cNvSpPr txBox="1"/>
          <p:nvPr/>
        </p:nvSpPr>
        <p:spPr>
          <a:xfrm>
            <a:off x="2523032" y="242602"/>
            <a:ext cx="89069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한계점 및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계획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3" name="Freeform 3"/>
          <p:cNvSpPr/>
          <p:nvPr/>
        </p:nvSpPr>
        <p:spPr>
          <a:xfrm>
            <a:off x="11277600" y="1155071"/>
            <a:ext cx="4212629" cy="1156921"/>
          </a:xfrm>
          <a:custGeom>
            <a:avLst/>
            <a:gdLst/>
            <a:ahLst/>
            <a:cxnLst/>
            <a:rect l="l" t="t" r="r" b="b"/>
            <a:pathLst>
              <a:path w="1098484" h="1657869">
                <a:moveTo>
                  <a:pt x="67323" y="0"/>
                </a:moveTo>
                <a:lnTo>
                  <a:pt x="1031161" y="0"/>
                </a:lnTo>
                <a:cubicBezTo>
                  <a:pt x="1068343" y="0"/>
                  <a:pt x="1098484" y="30142"/>
                  <a:pt x="1098484" y="67323"/>
                </a:cubicBezTo>
                <a:lnTo>
                  <a:pt x="1098484" y="1590546"/>
                </a:lnTo>
                <a:cubicBezTo>
                  <a:pt x="1098484" y="1627727"/>
                  <a:pt x="1068343" y="1657869"/>
                  <a:pt x="1031161" y="1657869"/>
                </a:cubicBezTo>
                <a:lnTo>
                  <a:pt x="67323" y="1657869"/>
                </a:lnTo>
                <a:cubicBezTo>
                  <a:pt x="30142" y="1657869"/>
                  <a:pt x="0" y="1627727"/>
                  <a:pt x="0" y="1590546"/>
                </a:cubicBezTo>
                <a:lnTo>
                  <a:pt x="0" y="67323"/>
                </a:lnTo>
                <a:cubicBezTo>
                  <a:pt x="0" y="30142"/>
                  <a:pt x="30142" y="0"/>
                  <a:pt x="6732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rnd">
            <a:solidFill>
              <a:srgbClr val="D7D7D7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TextBox 15"/>
          <p:cNvSpPr txBox="1"/>
          <p:nvPr/>
        </p:nvSpPr>
        <p:spPr>
          <a:xfrm>
            <a:off x="11294201" y="1484969"/>
            <a:ext cx="4196028" cy="483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·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변종 공격 대응 어려움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323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3.08642E-6 L 0.11476 0.2878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8" y="1438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36111E-6 1.48148E-6 L 0.11519 0.29444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1472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4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6024" y="2580010"/>
            <a:ext cx="16468928" cy="6155679"/>
          </a:xfrm>
          <a:custGeom>
            <a:avLst/>
            <a:gdLst/>
            <a:ahLst/>
            <a:cxnLst/>
            <a:rect l="l" t="t" r="r" b="b"/>
            <a:pathLst>
              <a:path w="16468928" h="6155679">
                <a:moveTo>
                  <a:pt x="0" y="0"/>
                </a:moveTo>
                <a:lnTo>
                  <a:pt x="16468929" y="0"/>
                </a:lnTo>
                <a:lnTo>
                  <a:pt x="16468929" y="6155680"/>
                </a:lnTo>
                <a:lnTo>
                  <a:pt x="0" y="6155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" t="-25300" b="-111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14684" y="2956971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76372" y="4360320"/>
            <a:ext cx="9626095" cy="11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 및 출처</a:t>
            </a:r>
            <a:endParaRPr lang="en-US" sz="6999" b="1" dirty="0">
              <a:solidFill>
                <a:srgbClr val="007B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66700"/>
            <a:ext cx="1669433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 및 출처</a:t>
            </a:r>
            <a:endParaRPr lang="en-US" sz="2400" b="1" dirty="0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803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5638801" y="1415216"/>
            <a:ext cx="9143999" cy="6934200"/>
          </a:xfrm>
          <a:custGeom>
            <a:avLst/>
            <a:gdLst/>
            <a:ahLst/>
            <a:cxnLst/>
            <a:rect l="l" t="t" r="r" b="b"/>
            <a:pathLst>
              <a:path w="9501226" h="9409028">
                <a:moveTo>
                  <a:pt x="0" y="0"/>
                </a:moveTo>
                <a:lnTo>
                  <a:pt x="9501226" y="0"/>
                </a:lnTo>
                <a:lnTo>
                  <a:pt x="9501226" y="9409028"/>
                </a:lnTo>
                <a:lnTo>
                  <a:pt x="0" y="940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  <a:effectLst>
            <a:softEdge rad="127000"/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638801" y="1415216"/>
            <a:ext cx="7723934" cy="5853866"/>
          </a:xfrm>
          <a:custGeom>
            <a:avLst/>
            <a:gdLst/>
            <a:ahLst/>
            <a:cxnLst/>
            <a:rect l="l" t="t" r="r" b="b"/>
            <a:pathLst>
              <a:path w="1284842" h="1579179">
                <a:moveTo>
                  <a:pt x="59464" y="0"/>
                </a:moveTo>
                <a:lnTo>
                  <a:pt x="1225378" y="0"/>
                </a:lnTo>
                <a:cubicBezTo>
                  <a:pt x="1241148" y="0"/>
                  <a:pt x="1256273" y="6265"/>
                  <a:pt x="1267425" y="17417"/>
                </a:cubicBezTo>
                <a:cubicBezTo>
                  <a:pt x="1278577" y="28568"/>
                  <a:pt x="1284842" y="43693"/>
                  <a:pt x="1284842" y="59464"/>
                </a:cubicBezTo>
                <a:lnTo>
                  <a:pt x="1284842" y="1519715"/>
                </a:lnTo>
                <a:cubicBezTo>
                  <a:pt x="1284842" y="1535486"/>
                  <a:pt x="1278577" y="1550611"/>
                  <a:pt x="1267425" y="1561762"/>
                </a:cubicBezTo>
                <a:cubicBezTo>
                  <a:pt x="1256273" y="1572914"/>
                  <a:pt x="1241148" y="1579179"/>
                  <a:pt x="1225378" y="1579179"/>
                </a:cubicBezTo>
                <a:lnTo>
                  <a:pt x="59464" y="1579179"/>
                </a:lnTo>
                <a:cubicBezTo>
                  <a:pt x="43693" y="1579179"/>
                  <a:pt x="28568" y="1572914"/>
                  <a:pt x="17417" y="1561762"/>
                </a:cubicBezTo>
                <a:cubicBezTo>
                  <a:pt x="6265" y="1550611"/>
                  <a:pt x="0" y="1535486"/>
                  <a:pt x="0" y="1519715"/>
                </a:cubicBezTo>
                <a:lnTo>
                  <a:pt x="0" y="59464"/>
                </a:lnTo>
                <a:cubicBezTo>
                  <a:pt x="0" y="43693"/>
                  <a:pt x="6265" y="28568"/>
                  <a:pt x="17417" y="17417"/>
                </a:cubicBezTo>
                <a:cubicBezTo>
                  <a:pt x="28568" y="6265"/>
                  <a:pt x="43693" y="0"/>
                  <a:pt x="5946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6983667" y="2293933"/>
            <a:ext cx="5334686" cy="0"/>
          </a:xfrm>
          <a:prstGeom prst="line">
            <a:avLst/>
          </a:prstGeom>
          <a:ln w="12700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074561" y="1630282"/>
            <a:ext cx="285241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ko-KR" alt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23032" y="266700"/>
            <a:ext cx="1669433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소회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출처 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248401" y="2700320"/>
            <a:ext cx="65047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로그 분석 및 시각화의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7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5638801" y="1415216"/>
            <a:ext cx="9143999" cy="6934200"/>
          </a:xfrm>
          <a:custGeom>
            <a:avLst/>
            <a:gdLst/>
            <a:ahLst/>
            <a:cxnLst/>
            <a:rect l="l" t="t" r="r" b="b"/>
            <a:pathLst>
              <a:path w="9501226" h="9409028">
                <a:moveTo>
                  <a:pt x="0" y="0"/>
                </a:moveTo>
                <a:lnTo>
                  <a:pt x="9501226" y="0"/>
                </a:lnTo>
                <a:lnTo>
                  <a:pt x="9501226" y="9409028"/>
                </a:lnTo>
                <a:lnTo>
                  <a:pt x="0" y="940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  <a:effectLst>
            <a:softEdge rad="127000"/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638801" y="1415216"/>
            <a:ext cx="7723934" cy="5853866"/>
          </a:xfrm>
          <a:custGeom>
            <a:avLst/>
            <a:gdLst/>
            <a:ahLst/>
            <a:cxnLst/>
            <a:rect l="l" t="t" r="r" b="b"/>
            <a:pathLst>
              <a:path w="1284842" h="1579179">
                <a:moveTo>
                  <a:pt x="59464" y="0"/>
                </a:moveTo>
                <a:lnTo>
                  <a:pt x="1225378" y="0"/>
                </a:lnTo>
                <a:cubicBezTo>
                  <a:pt x="1241148" y="0"/>
                  <a:pt x="1256273" y="6265"/>
                  <a:pt x="1267425" y="17417"/>
                </a:cubicBezTo>
                <a:cubicBezTo>
                  <a:pt x="1278577" y="28568"/>
                  <a:pt x="1284842" y="43693"/>
                  <a:pt x="1284842" y="59464"/>
                </a:cubicBezTo>
                <a:lnTo>
                  <a:pt x="1284842" y="1519715"/>
                </a:lnTo>
                <a:cubicBezTo>
                  <a:pt x="1284842" y="1535486"/>
                  <a:pt x="1278577" y="1550611"/>
                  <a:pt x="1267425" y="1561762"/>
                </a:cubicBezTo>
                <a:cubicBezTo>
                  <a:pt x="1256273" y="1572914"/>
                  <a:pt x="1241148" y="1579179"/>
                  <a:pt x="1225378" y="1579179"/>
                </a:cubicBezTo>
                <a:lnTo>
                  <a:pt x="59464" y="1579179"/>
                </a:lnTo>
                <a:cubicBezTo>
                  <a:pt x="43693" y="1579179"/>
                  <a:pt x="28568" y="1572914"/>
                  <a:pt x="17417" y="1561762"/>
                </a:cubicBezTo>
                <a:cubicBezTo>
                  <a:pt x="6265" y="1550611"/>
                  <a:pt x="0" y="1535486"/>
                  <a:pt x="0" y="1519715"/>
                </a:cubicBezTo>
                <a:lnTo>
                  <a:pt x="0" y="59464"/>
                </a:lnTo>
                <a:cubicBezTo>
                  <a:pt x="0" y="43693"/>
                  <a:pt x="6265" y="28568"/>
                  <a:pt x="17417" y="17417"/>
                </a:cubicBezTo>
                <a:cubicBezTo>
                  <a:pt x="28568" y="6265"/>
                  <a:pt x="43693" y="0"/>
                  <a:pt x="5946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6983667" y="2293933"/>
            <a:ext cx="5334686" cy="0"/>
          </a:xfrm>
          <a:prstGeom prst="line">
            <a:avLst/>
          </a:prstGeom>
          <a:ln w="12700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074561" y="1630282"/>
            <a:ext cx="285241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ko-KR" alt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23032" y="266700"/>
            <a:ext cx="1669433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소회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출처 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7848601" y="2700320"/>
            <a:ext cx="33043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팀원 간 협업의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6248401" y="2700320"/>
            <a:ext cx="65047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로그 분석 및 시각화의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9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5638801" y="1415216"/>
            <a:ext cx="9143999" cy="6934200"/>
          </a:xfrm>
          <a:custGeom>
            <a:avLst/>
            <a:gdLst/>
            <a:ahLst/>
            <a:cxnLst/>
            <a:rect l="l" t="t" r="r" b="b"/>
            <a:pathLst>
              <a:path w="9501226" h="9409028">
                <a:moveTo>
                  <a:pt x="0" y="0"/>
                </a:moveTo>
                <a:lnTo>
                  <a:pt x="9501226" y="0"/>
                </a:lnTo>
                <a:lnTo>
                  <a:pt x="9501226" y="9409028"/>
                </a:lnTo>
                <a:lnTo>
                  <a:pt x="0" y="940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  <a:effectLst>
            <a:softEdge rad="127000"/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638801" y="1415216"/>
            <a:ext cx="7723934" cy="5853866"/>
          </a:xfrm>
          <a:custGeom>
            <a:avLst/>
            <a:gdLst/>
            <a:ahLst/>
            <a:cxnLst/>
            <a:rect l="l" t="t" r="r" b="b"/>
            <a:pathLst>
              <a:path w="1284842" h="1579179">
                <a:moveTo>
                  <a:pt x="59464" y="0"/>
                </a:moveTo>
                <a:lnTo>
                  <a:pt x="1225378" y="0"/>
                </a:lnTo>
                <a:cubicBezTo>
                  <a:pt x="1241148" y="0"/>
                  <a:pt x="1256273" y="6265"/>
                  <a:pt x="1267425" y="17417"/>
                </a:cubicBezTo>
                <a:cubicBezTo>
                  <a:pt x="1278577" y="28568"/>
                  <a:pt x="1284842" y="43693"/>
                  <a:pt x="1284842" y="59464"/>
                </a:cubicBezTo>
                <a:lnTo>
                  <a:pt x="1284842" y="1519715"/>
                </a:lnTo>
                <a:cubicBezTo>
                  <a:pt x="1284842" y="1535486"/>
                  <a:pt x="1278577" y="1550611"/>
                  <a:pt x="1267425" y="1561762"/>
                </a:cubicBezTo>
                <a:cubicBezTo>
                  <a:pt x="1256273" y="1572914"/>
                  <a:pt x="1241148" y="1579179"/>
                  <a:pt x="1225378" y="1579179"/>
                </a:cubicBezTo>
                <a:lnTo>
                  <a:pt x="59464" y="1579179"/>
                </a:lnTo>
                <a:cubicBezTo>
                  <a:pt x="43693" y="1579179"/>
                  <a:pt x="28568" y="1572914"/>
                  <a:pt x="17417" y="1561762"/>
                </a:cubicBezTo>
                <a:cubicBezTo>
                  <a:pt x="6265" y="1550611"/>
                  <a:pt x="0" y="1535486"/>
                  <a:pt x="0" y="1519715"/>
                </a:cubicBezTo>
                <a:lnTo>
                  <a:pt x="0" y="59464"/>
                </a:lnTo>
                <a:cubicBezTo>
                  <a:pt x="0" y="43693"/>
                  <a:pt x="6265" y="28568"/>
                  <a:pt x="17417" y="17417"/>
                </a:cubicBezTo>
                <a:cubicBezTo>
                  <a:pt x="28568" y="6265"/>
                  <a:pt x="43693" y="0"/>
                  <a:pt x="5946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6983667" y="2293933"/>
            <a:ext cx="5334686" cy="0"/>
          </a:xfrm>
          <a:prstGeom prst="line">
            <a:avLst/>
          </a:prstGeom>
          <a:ln w="12700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074561" y="1630282"/>
            <a:ext cx="285241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ko-KR" alt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23032" y="266700"/>
            <a:ext cx="1669433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소회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출처 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5638800" y="2700320"/>
            <a:ext cx="7723936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자동화 시스템 고도화 부족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7848601" y="2700320"/>
            <a:ext cx="33043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팀원 간 협업의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48401" y="2700320"/>
            <a:ext cx="65047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로그 분석 및 시각화의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57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5638801" y="1415216"/>
            <a:ext cx="9143999" cy="6934200"/>
          </a:xfrm>
          <a:custGeom>
            <a:avLst/>
            <a:gdLst/>
            <a:ahLst/>
            <a:cxnLst/>
            <a:rect l="l" t="t" r="r" b="b"/>
            <a:pathLst>
              <a:path w="9501226" h="9409028">
                <a:moveTo>
                  <a:pt x="0" y="0"/>
                </a:moveTo>
                <a:lnTo>
                  <a:pt x="9501226" y="0"/>
                </a:lnTo>
                <a:lnTo>
                  <a:pt x="9501226" y="9409028"/>
                </a:lnTo>
                <a:lnTo>
                  <a:pt x="0" y="940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  <a:effectLst>
            <a:softEdge rad="127000"/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638801" y="1415216"/>
            <a:ext cx="7723934" cy="5853866"/>
          </a:xfrm>
          <a:custGeom>
            <a:avLst/>
            <a:gdLst/>
            <a:ahLst/>
            <a:cxnLst/>
            <a:rect l="l" t="t" r="r" b="b"/>
            <a:pathLst>
              <a:path w="1284842" h="1579179">
                <a:moveTo>
                  <a:pt x="59464" y="0"/>
                </a:moveTo>
                <a:lnTo>
                  <a:pt x="1225378" y="0"/>
                </a:lnTo>
                <a:cubicBezTo>
                  <a:pt x="1241148" y="0"/>
                  <a:pt x="1256273" y="6265"/>
                  <a:pt x="1267425" y="17417"/>
                </a:cubicBezTo>
                <a:cubicBezTo>
                  <a:pt x="1278577" y="28568"/>
                  <a:pt x="1284842" y="43693"/>
                  <a:pt x="1284842" y="59464"/>
                </a:cubicBezTo>
                <a:lnTo>
                  <a:pt x="1284842" y="1519715"/>
                </a:lnTo>
                <a:cubicBezTo>
                  <a:pt x="1284842" y="1535486"/>
                  <a:pt x="1278577" y="1550611"/>
                  <a:pt x="1267425" y="1561762"/>
                </a:cubicBezTo>
                <a:cubicBezTo>
                  <a:pt x="1256273" y="1572914"/>
                  <a:pt x="1241148" y="1579179"/>
                  <a:pt x="1225378" y="1579179"/>
                </a:cubicBezTo>
                <a:lnTo>
                  <a:pt x="59464" y="1579179"/>
                </a:lnTo>
                <a:cubicBezTo>
                  <a:pt x="43693" y="1579179"/>
                  <a:pt x="28568" y="1572914"/>
                  <a:pt x="17417" y="1561762"/>
                </a:cubicBezTo>
                <a:cubicBezTo>
                  <a:pt x="6265" y="1550611"/>
                  <a:pt x="0" y="1535486"/>
                  <a:pt x="0" y="1519715"/>
                </a:cubicBezTo>
                <a:lnTo>
                  <a:pt x="0" y="59464"/>
                </a:lnTo>
                <a:cubicBezTo>
                  <a:pt x="0" y="43693"/>
                  <a:pt x="6265" y="28568"/>
                  <a:pt x="17417" y="17417"/>
                </a:cubicBezTo>
                <a:cubicBezTo>
                  <a:pt x="28568" y="6265"/>
                  <a:pt x="43693" y="0"/>
                  <a:pt x="5946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6983667" y="2293933"/>
            <a:ext cx="5334686" cy="0"/>
          </a:xfrm>
          <a:prstGeom prst="line">
            <a:avLst/>
          </a:prstGeom>
          <a:ln w="12700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074561" y="1630282"/>
            <a:ext cx="285241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ko-KR" alt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23032" y="266700"/>
            <a:ext cx="1669433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소회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출처 </a:t>
            </a:r>
            <a:endParaRPr lang="en-US" sz="2400" b="1" dirty="0">
              <a:solidFill>
                <a:srgbClr val="C1C1C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1780335" y="2700320"/>
            <a:ext cx="15440865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 err="1">
                <a:latin typeface="Source Han Sans KR" panose="020B0600000101010101" charset="-127"/>
                <a:ea typeface="Source Han Sans KR" panose="020B0600000101010101" charset="-127"/>
              </a:rPr>
              <a:t>제로데이</a:t>
            </a: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200" dirty="0" err="1">
                <a:latin typeface="Source Han Sans KR" panose="020B0600000101010101" charset="-127"/>
                <a:ea typeface="Source Han Sans KR" panose="020B0600000101010101" charset="-127"/>
              </a:rPr>
              <a:t>익스플로잇</a:t>
            </a: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 공격 구현 실패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5638800" y="2700320"/>
            <a:ext cx="7723936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자동화 시스템 고도화 부족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8601" y="2700320"/>
            <a:ext cx="33043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endParaRPr lang="en-US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팀원 간 협업의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1" y="2700320"/>
            <a:ext cx="6504734" cy="4568761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8000"/>
              </a:lnSpc>
            </a:pPr>
            <a:r>
              <a:rPr lang="ko-KR" altLang="en-US" sz="2200" dirty="0">
                <a:latin typeface="Source Han Sans KR" panose="020B0600000101010101" charset="-127"/>
                <a:ea typeface="Source Han Sans KR" panose="020B0600000101010101" charset="-127"/>
              </a:rPr>
              <a:t>로그 분석 및 시각화의 중요성</a:t>
            </a:r>
            <a:endParaRPr lang="ko-KR" altLang="ko-KR" sz="2200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2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/>
          <p:nvPr/>
        </p:nvSpPr>
        <p:spPr>
          <a:xfrm>
            <a:off x="1220477" y="2247900"/>
            <a:ext cx="8998617" cy="6553201"/>
          </a:xfrm>
          <a:custGeom>
            <a:avLst/>
            <a:gdLst/>
            <a:ahLst/>
            <a:cxnLst/>
            <a:rect l="l" t="t" r="r" b="b"/>
            <a:pathLst>
              <a:path w="9501226" h="9409028">
                <a:moveTo>
                  <a:pt x="0" y="0"/>
                </a:moveTo>
                <a:lnTo>
                  <a:pt x="9501226" y="0"/>
                </a:lnTo>
                <a:lnTo>
                  <a:pt x="9501226" y="9409028"/>
                </a:lnTo>
                <a:lnTo>
                  <a:pt x="0" y="940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  <a:effectLst>
            <a:softEdge rad="317500"/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7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66700"/>
            <a:ext cx="166943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C1C1C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소회 및</a:t>
            </a: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출처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01565" y="2247902"/>
            <a:ext cx="7623393" cy="5715000"/>
            <a:chOff x="4192464" y="2642433"/>
            <a:chExt cx="10590336" cy="10249254"/>
          </a:xfrm>
        </p:grpSpPr>
        <p:sp>
          <p:nvSpPr>
            <p:cNvPr id="8" name="Freeform 9"/>
            <p:cNvSpPr/>
            <p:nvPr/>
          </p:nvSpPr>
          <p:spPr>
            <a:xfrm>
              <a:off x="5638801" y="2642434"/>
              <a:ext cx="9143999" cy="6934200"/>
            </a:xfrm>
            <a:custGeom>
              <a:avLst/>
              <a:gdLst/>
              <a:ahLst/>
              <a:cxn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6" y="0"/>
                  </a:lnTo>
                  <a:lnTo>
                    <a:pt x="9501226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  <a:effectLst>
              <a:softEdge rad="127000"/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192464" y="2642433"/>
              <a:ext cx="10590335" cy="10249254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59464" y="0"/>
                  </a:moveTo>
                  <a:lnTo>
                    <a:pt x="1225378" y="0"/>
                  </a:lnTo>
                  <a:cubicBezTo>
                    <a:pt x="1241148" y="0"/>
                    <a:pt x="1256273" y="6265"/>
                    <a:pt x="1267425" y="17417"/>
                  </a:cubicBezTo>
                  <a:cubicBezTo>
                    <a:pt x="1278577" y="28568"/>
                    <a:pt x="1284842" y="43693"/>
                    <a:pt x="1284842" y="59464"/>
                  </a:cubicBezTo>
                  <a:lnTo>
                    <a:pt x="1284842" y="1519715"/>
                  </a:lnTo>
                  <a:cubicBezTo>
                    <a:pt x="1284842" y="1535486"/>
                    <a:pt x="1278577" y="1550611"/>
                    <a:pt x="1267425" y="1561762"/>
                  </a:cubicBezTo>
                  <a:cubicBezTo>
                    <a:pt x="1256273" y="1572914"/>
                    <a:pt x="1241148" y="1579179"/>
                    <a:pt x="1225378" y="1579179"/>
                  </a:cubicBezTo>
                  <a:lnTo>
                    <a:pt x="59464" y="1579179"/>
                  </a:lnTo>
                  <a:cubicBezTo>
                    <a:pt x="43693" y="1579179"/>
                    <a:pt x="28568" y="1572914"/>
                    <a:pt x="17417" y="1561762"/>
                  </a:cubicBezTo>
                  <a:cubicBezTo>
                    <a:pt x="6265" y="1550611"/>
                    <a:pt x="0" y="1535486"/>
                    <a:pt x="0" y="1519715"/>
                  </a:cubicBezTo>
                  <a:lnTo>
                    <a:pt x="0" y="59464"/>
                  </a:lnTo>
                  <a:cubicBezTo>
                    <a:pt x="0" y="43693"/>
                    <a:pt x="6265" y="28568"/>
                    <a:pt x="17417" y="17417"/>
                  </a:cubicBezTo>
                  <a:cubicBezTo>
                    <a:pt x="28568" y="6265"/>
                    <a:pt x="43693" y="0"/>
                    <a:pt x="594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9"/>
            <p:cNvSpPr/>
            <p:nvPr/>
          </p:nvSpPr>
          <p:spPr>
            <a:xfrm flipV="1">
              <a:off x="6983668" y="3776825"/>
              <a:ext cx="5334686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20"/>
            <p:cNvSpPr txBox="1"/>
            <p:nvPr/>
          </p:nvSpPr>
          <p:spPr>
            <a:xfrm>
              <a:off x="8074560" y="2857501"/>
              <a:ext cx="2852411" cy="8698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ko-KR" altLang="en-US" sz="2725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자료 출처</a:t>
              </a:r>
              <a:endParaRPr lang="en-US" altLang="ko-KR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4218736" y="3927539"/>
              <a:ext cx="10564064" cy="8964148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altLang="ko-KR" dirty="0">
                  <a:latin typeface="Source Han Sans KR" panose="020B0600000101010101" charset="-127"/>
                  <a:ea typeface="Source Han Sans KR" panose="020B0600000101010101" charset="-127"/>
                </a:rPr>
                <a:t>Colonial Pipeline </a:t>
              </a: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랜섬웨어 사건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ource Han Sans KR" panose="020B0600000101010101" charset="-127"/>
                  <a:ea typeface="Source Han Sans KR" panose="020B0600000101010101" charset="-127"/>
                </a:rPr>
                <a:t>https://www.edaily.co.kr/news/read?newsId=01512086629078768</a:t>
              </a:r>
            </a:p>
            <a:p>
              <a:pPr algn="ctr">
                <a:lnSpc>
                  <a:spcPts val="8000"/>
                </a:lnSpc>
              </a:pP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암호화된 </a:t>
              </a:r>
              <a:r>
                <a:rPr lang="en-US" altLang="ko-KR" dirty="0">
                  <a:latin typeface="Source Han Sans KR" panose="020B0600000101010101" charset="-127"/>
                  <a:ea typeface="Source Han Sans KR" panose="020B0600000101010101" charset="-127"/>
                </a:rPr>
                <a:t>C2 </a:t>
              </a: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통신 정보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ource Han Sans KR" panose="020B0600000101010101" charset="-127"/>
                  <a:ea typeface="Source Han Sans KR" panose="020B0600000101010101" charset="-127"/>
                </a:rPr>
                <a:t>https://www.journals.elsevier.com/journal-of-cybersecurity</a:t>
              </a:r>
            </a:p>
            <a:p>
              <a:pPr algn="ctr">
                <a:lnSpc>
                  <a:spcPts val="8000"/>
                </a:lnSpc>
              </a:pPr>
              <a:r>
                <a:rPr lang="en-US" altLang="ko-KR" dirty="0">
                  <a:latin typeface="Source Han Sans KR" panose="020B0600000101010101" charset="-127"/>
                  <a:ea typeface="Source Han Sans KR" panose="020B0600000101010101" charset="-127"/>
                </a:rPr>
                <a:t>C2 </a:t>
              </a:r>
              <a:r>
                <a:rPr lang="ko-KR" altLang="en-US" dirty="0">
                  <a:latin typeface="Source Han Sans KR" panose="020B0600000101010101" charset="-127"/>
                  <a:ea typeface="Source Han Sans KR" panose="020B0600000101010101" charset="-127"/>
                </a:rPr>
                <a:t>서버 동작 과정</a:t>
              </a:r>
              <a:r>
                <a:rPr lang="ko-KR" altLang="en-US" sz="1400" dirty="0">
                  <a:latin typeface="Source Han Sans KR" panose="020B0600000101010101" charset="-127"/>
                  <a:ea typeface="Source Han Sans KR" panose="020B0600000101010101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ource Han Sans KR" panose="020B0600000101010101" charset="-127"/>
                  <a:ea typeface="Source Han Sans KR" panose="020B0600000101010101" charset="-127"/>
                </a:rPr>
                <a:t>https://m.boannews.com/html/detail.html?idx=117394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251421" y="2247900"/>
            <a:ext cx="9017529" cy="7568107"/>
            <a:chOff x="9251421" y="2247900"/>
            <a:chExt cx="9017529" cy="7568107"/>
          </a:xfrm>
        </p:grpSpPr>
        <p:sp>
          <p:nvSpPr>
            <p:cNvPr id="18" name="Freeform 9"/>
            <p:cNvSpPr/>
            <p:nvPr/>
          </p:nvSpPr>
          <p:spPr>
            <a:xfrm>
              <a:off x="9270333" y="2247900"/>
              <a:ext cx="8998617" cy="6553201"/>
            </a:xfrm>
            <a:custGeom>
              <a:avLst/>
              <a:gdLst/>
              <a:ahLst/>
              <a:cxn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6" y="0"/>
                  </a:lnTo>
                  <a:lnTo>
                    <a:pt x="9501226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  <a:effectLst>
              <a:softEdge rad="317500"/>
            </a:effec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9251421" y="2247902"/>
              <a:ext cx="7623393" cy="7568105"/>
              <a:chOff x="4192464" y="2642434"/>
              <a:chExt cx="10590336" cy="10513531"/>
            </a:xfrm>
          </p:grpSpPr>
          <p:sp>
            <p:nvSpPr>
              <p:cNvPr id="21" name="Freeform 9"/>
              <p:cNvSpPr/>
              <p:nvPr/>
            </p:nvSpPr>
            <p:spPr>
              <a:xfrm>
                <a:off x="5638801" y="2642434"/>
                <a:ext cx="9143999" cy="6934200"/>
              </a:xfrm>
              <a:custGeom>
                <a:avLst/>
                <a:gdLst/>
                <a:ahLst/>
                <a:cxnLst/>
                <a:rect l="l" t="t" r="r" b="b"/>
                <a:pathLst>
                  <a:path w="9501226" h="9409028">
                    <a:moveTo>
                      <a:pt x="0" y="0"/>
                    </a:moveTo>
                    <a:lnTo>
                      <a:pt x="9501226" y="0"/>
                    </a:lnTo>
                    <a:lnTo>
                      <a:pt x="9501226" y="9409028"/>
                    </a:lnTo>
                    <a:lnTo>
                      <a:pt x="0" y="94090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19999"/>
                </a:blip>
                <a:stretch>
                  <a:fillRect l="-8046" t="-688" b="-8417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Freeform 11"/>
              <p:cNvSpPr/>
              <p:nvPr/>
            </p:nvSpPr>
            <p:spPr>
              <a:xfrm>
                <a:off x="4192464" y="2642434"/>
                <a:ext cx="10590335" cy="7939216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59464" y="0"/>
                    </a:moveTo>
                    <a:lnTo>
                      <a:pt x="1225378" y="0"/>
                    </a:lnTo>
                    <a:cubicBezTo>
                      <a:pt x="1241148" y="0"/>
                      <a:pt x="1256273" y="6265"/>
                      <a:pt x="1267425" y="17417"/>
                    </a:cubicBezTo>
                    <a:cubicBezTo>
                      <a:pt x="1278577" y="28568"/>
                      <a:pt x="1284842" y="43693"/>
                      <a:pt x="1284842" y="59464"/>
                    </a:cubicBezTo>
                    <a:lnTo>
                      <a:pt x="1284842" y="1519715"/>
                    </a:lnTo>
                    <a:cubicBezTo>
                      <a:pt x="1284842" y="1535486"/>
                      <a:pt x="1278577" y="1550611"/>
                      <a:pt x="1267425" y="1561762"/>
                    </a:cubicBezTo>
                    <a:cubicBezTo>
                      <a:pt x="1256273" y="1572914"/>
                      <a:pt x="1241148" y="1579179"/>
                      <a:pt x="1225378" y="1579179"/>
                    </a:cubicBezTo>
                    <a:lnTo>
                      <a:pt x="59464" y="1579179"/>
                    </a:lnTo>
                    <a:cubicBezTo>
                      <a:pt x="43693" y="1579179"/>
                      <a:pt x="28568" y="1572914"/>
                      <a:pt x="17417" y="1561762"/>
                    </a:cubicBezTo>
                    <a:cubicBezTo>
                      <a:pt x="6265" y="1550611"/>
                      <a:pt x="0" y="1535486"/>
                      <a:pt x="0" y="1519715"/>
                    </a:cubicBezTo>
                    <a:lnTo>
                      <a:pt x="0" y="59464"/>
                    </a:lnTo>
                    <a:cubicBezTo>
                      <a:pt x="0" y="43693"/>
                      <a:pt x="6265" y="28568"/>
                      <a:pt x="17417" y="17417"/>
                    </a:cubicBezTo>
                    <a:cubicBezTo>
                      <a:pt x="28568" y="6265"/>
                      <a:pt x="43693" y="0"/>
                      <a:pt x="594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/>
              <p:nvPr/>
            </p:nvSpPr>
            <p:spPr>
              <a:xfrm flipV="1">
                <a:off x="6689640" y="3521150"/>
                <a:ext cx="5628713" cy="0"/>
              </a:xfrm>
              <a:prstGeom prst="line">
                <a:avLst/>
              </a:prstGeom>
              <a:ln w="12700" cap="flat">
                <a:solidFill>
                  <a:srgbClr val="292929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0"/>
              <p:cNvSpPr txBox="1"/>
              <p:nvPr/>
            </p:nvSpPr>
            <p:spPr>
              <a:xfrm>
                <a:off x="8074560" y="2857500"/>
                <a:ext cx="2852411" cy="6737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088"/>
                  </a:lnSpc>
                  <a:spcBef>
                    <a:spcPct val="0"/>
                  </a:spcBef>
                </a:pPr>
                <a:r>
                  <a:rPr lang="ko-KR" altLang="en-US" sz="2725" b="1" dirty="0">
                    <a:solidFill>
                      <a:srgbClr val="090807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기능 출처</a:t>
                </a:r>
                <a:endParaRPr lang="en-US" sz="2725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endParaRPr>
              </a:p>
            </p:txBody>
          </p:sp>
          <p:sp>
            <p:nvSpPr>
              <p:cNvPr id="25" name="TextBox 15"/>
              <p:cNvSpPr txBox="1"/>
              <p:nvPr/>
            </p:nvSpPr>
            <p:spPr>
              <a:xfrm>
                <a:off x="4218736" y="4191816"/>
                <a:ext cx="10564064" cy="89641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Source Han Sans KR" panose="020B0600000101010101" charset="-127"/>
                    <a:ea typeface="Source Han Sans KR" panose="020B0600000101010101" charset="-127"/>
                  </a:rPr>
                  <a:t>아이콘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Source Han Sans KR" panose="020B0600000101010101" charset="-127"/>
                    <a:ea typeface="Source Han Sans KR" panose="020B0600000101010101" charset="-127"/>
                  </a:rPr>
                  <a:t>https://www.flaticon.com</a:t>
                </a:r>
              </a:p>
              <a:p>
                <a:pPr algn="ctr">
                  <a:lnSpc>
                    <a:spcPts val="8000"/>
                  </a:lnSpc>
                </a:pPr>
                <a:r>
                  <a:rPr lang="en-US" altLang="ko-KR" dirty="0">
                    <a:latin typeface="Source Han Sans KR" panose="020B0600000101010101" charset="-127"/>
                    <a:ea typeface="Source Han Sans KR" panose="020B0600000101010101" charset="-127"/>
                  </a:rPr>
                  <a:t>AWS </a:t>
                </a:r>
                <a:r>
                  <a:rPr lang="ko-KR" altLang="en-US" dirty="0">
                    <a:latin typeface="Source Han Sans KR" panose="020B0600000101010101" charset="-127"/>
                    <a:ea typeface="Source Han Sans KR" panose="020B0600000101010101" charset="-127"/>
                  </a:rPr>
                  <a:t>기능 설명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Source Han Sans KR" panose="020B0600000101010101" charset="-127"/>
                    <a:ea typeface="Source Han Sans KR" panose="020B0600000101010101" charset="-127"/>
                  </a:rPr>
                  <a:t>https://docs.aws.amazon.com/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ko-KR" sz="1400" dirty="0">
                  <a:latin typeface="Source Han Sans KR" panose="020B0600000101010101" charset="-127"/>
                  <a:ea typeface="Source Han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72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907173" y="4000500"/>
            <a:ext cx="16923628" cy="3581399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0000" b="1" dirty="0">
                <a:solidFill>
                  <a:srgbClr val="0F71FC"/>
                </a:solidFill>
                <a:effectLst>
                  <a:outerShdw blurRad="50800" dist="101600" dir="1800000" algn="tl" rotWithShape="0">
                    <a:srgbClr val="007BFF">
                      <a:alpha val="40000"/>
                    </a:srgbClr>
                  </a:outerShdw>
                </a:effectLs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 &amp; A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8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66700"/>
            <a:ext cx="1767929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  <a:r>
              <a:rPr lang="en-US" altLang="ko-KR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(Q&amp;A)</a:t>
            </a:r>
            <a:endParaRPr lang="en-US" sz="2400" b="1" dirty="0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01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1" name="TextBox 7"/>
          <p:cNvSpPr txBox="1"/>
          <p:nvPr/>
        </p:nvSpPr>
        <p:spPr>
          <a:xfrm>
            <a:off x="2523032" y="242602"/>
            <a:ext cx="40301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71" name="그룹 70"/>
          <p:cNvGrpSpPr/>
          <p:nvPr/>
        </p:nvGrpSpPr>
        <p:grpSpPr>
          <a:xfrm rot="0">
            <a:off x="9335662" y="2218715"/>
            <a:ext cx="3825729" cy="6833139"/>
            <a:chOff x="9335661" y="2218715"/>
            <a:chExt cx="3825729" cy="6833139"/>
          </a:xfrm>
        </p:grpSpPr>
        <p:grpSp>
          <p:nvGrpSpPr>
            <p:cNvPr id="72" name="Group 16"/>
            <p:cNvGrpSpPr/>
            <p:nvPr/>
          </p:nvGrpSpPr>
          <p:grpSpPr>
            <a:xfrm rot="0">
              <a:off x="9335661" y="2218715"/>
              <a:ext cx="3825728" cy="4694534"/>
              <a:chOff x="0" y="-38100"/>
              <a:chExt cx="1076065" cy="1320435"/>
            </a:xfrm>
          </p:grpSpPr>
          <p:sp>
            <p:nvSpPr>
              <p:cNvPr id="149" name="Freeform 17"/>
              <p:cNvSpPr/>
              <p:nvPr/>
            </p:nvSpPr>
            <p:spPr>
              <a:xfrm>
                <a:off x="0" y="0"/>
                <a:ext cx="1076065" cy="1282335"/>
              </a:xfrm>
              <a:custGeom>
                <a:avLst/>
                <a:gdLst/>
                <a:rect l="l" t="t" r="r" b="b"/>
                <a:pathLst>
                  <a:path w="1076065" h="128233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1215554"/>
                    </a:lnTo>
                    <a:cubicBezTo>
                      <a:pt x="1076065" y="1252436"/>
                      <a:pt x="1046166" y="1282335"/>
                      <a:pt x="1009285" y="1282335"/>
                    </a:cubicBezTo>
                    <a:lnTo>
                      <a:pt x="66780" y="1282335"/>
                    </a:lnTo>
                    <a:cubicBezTo>
                      <a:pt x="29899" y="1282335"/>
                      <a:pt x="0" y="1252436"/>
                      <a:pt x="0" y="1215554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0f71f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50" name="TextBox 18"/>
              <p:cNvSpPr txBox="1"/>
              <p:nvPr/>
            </p:nvSpPr>
            <p:spPr>
              <a:xfrm>
                <a:off x="0" y="-38100"/>
                <a:ext cx="1076065" cy="132043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  <a:defRPr/>
                </a:pPr>
                <a:endParaRPr/>
              </a:p>
            </p:txBody>
          </p:sp>
        </p:grpSp>
        <p:grpSp>
          <p:nvGrpSpPr>
            <p:cNvPr id="73" name="Group 32"/>
            <p:cNvGrpSpPr/>
            <p:nvPr/>
          </p:nvGrpSpPr>
          <p:grpSpPr>
            <a:xfrm rot="0">
              <a:off x="9335662" y="6454766"/>
              <a:ext cx="3825728" cy="2597087"/>
              <a:chOff x="1" y="-180608"/>
              <a:chExt cx="5100971" cy="3462783"/>
            </a:xfrm>
          </p:grpSpPr>
          <p:grpSp>
            <p:nvGrpSpPr>
              <p:cNvPr id="78" name="Group 33"/>
              <p:cNvGrpSpPr/>
              <p:nvPr/>
            </p:nvGrpSpPr>
            <p:grpSpPr>
              <a:xfrm rot="0">
                <a:off x="1" y="-180608"/>
                <a:ext cx="5100971" cy="2800242"/>
                <a:chOff x="0" y="-38100"/>
                <a:chExt cx="1076065" cy="590719"/>
              </a:xfrm>
            </p:grpSpPr>
            <p:sp>
              <p:nvSpPr>
                <p:cNvPr id="147" name="Freeform 34"/>
                <p:cNvSpPr/>
                <p:nvPr/>
              </p:nvSpPr>
              <p:spPr>
                <a:xfrm>
                  <a:off x="0" y="0"/>
                  <a:ext cx="1076065" cy="552619"/>
                </a:xfrm>
                <a:custGeom>
                  <a:avLst/>
                  <a:gdLst/>
                  <a:rect l="l" t="t" r="r" b="b"/>
                  <a:pathLst>
                    <a:path w="1076065" h="552619">
                      <a:moveTo>
                        <a:pt x="0" y="0"/>
                      </a:moveTo>
                      <a:lnTo>
                        <a:pt x="1076065" y="0"/>
                      </a:lnTo>
                      <a:lnTo>
                        <a:pt x="1076065" y="552619"/>
                      </a:lnTo>
                      <a:lnTo>
                        <a:pt x="0" y="5526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48" name="TextBox 35"/>
                <p:cNvSpPr txBox="1"/>
                <p:nvPr/>
              </p:nvSpPr>
              <p:spPr>
                <a:xfrm>
                  <a:off x="0" y="-38100"/>
                  <a:ext cx="1076065" cy="590719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  <p:grpSp>
            <p:nvGrpSpPr>
              <p:cNvPr id="79" name="Group 36"/>
              <p:cNvGrpSpPr/>
              <p:nvPr/>
            </p:nvGrpSpPr>
            <p:grpSpPr>
              <a:xfrm rot="0">
                <a:off x="1" y="1561478"/>
                <a:ext cx="5100971" cy="1720697"/>
                <a:chOff x="0" y="-38100"/>
                <a:chExt cx="1076065" cy="362986"/>
              </a:xfrm>
            </p:grpSpPr>
            <p:sp>
              <p:nvSpPr>
                <p:cNvPr id="80" name="Freeform 37"/>
                <p:cNvSpPr/>
                <p:nvPr/>
              </p:nvSpPr>
              <p:spPr>
                <a:xfrm>
                  <a:off x="0" y="0"/>
                  <a:ext cx="1076065" cy="324886"/>
                </a:xfrm>
                <a:custGeom>
                  <a:avLst/>
                  <a:gdLst/>
                  <a:rect l="l" t="t" r="r" b="b"/>
                  <a:pathLst>
                    <a:path w="1076065" h="324886">
                      <a:moveTo>
                        <a:pt x="66780" y="0"/>
                      </a:moveTo>
                      <a:lnTo>
                        <a:pt x="1009285" y="0"/>
                      </a:lnTo>
                      <a:cubicBezTo>
                        <a:pt x="1026996" y="0"/>
                        <a:pt x="1043982" y="7036"/>
                        <a:pt x="1056505" y="19560"/>
                      </a:cubicBezTo>
                      <a:cubicBezTo>
                        <a:pt x="1069029" y="32083"/>
                        <a:pt x="1076065" y="49069"/>
                        <a:pt x="1076065" y="66780"/>
                      </a:cubicBezTo>
                      <a:lnTo>
                        <a:pt x="1076065" y="258106"/>
                      </a:lnTo>
                      <a:cubicBezTo>
                        <a:pt x="1076065" y="294988"/>
                        <a:pt x="1046166" y="324886"/>
                        <a:pt x="1009285" y="324886"/>
                      </a:cubicBezTo>
                      <a:lnTo>
                        <a:pt x="66780" y="324886"/>
                      </a:lnTo>
                      <a:cubicBezTo>
                        <a:pt x="29899" y="324886"/>
                        <a:pt x="0" y="294988"/>
                        <a:pt x="0" y="258106"/>
                      </a:cubicBezTo>
                      <a:lnTo>
                        <a:pt x="0" y="66780"/>
                      </a:lnTo>
                      <a:cubicBezTo>
                        <a:pt x="0" y="29899"/>
                        <a:pt x="29899" y="0"/>
                        <a:pt x="667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46" name="TextBox 38"/>
                <p:cNvSpPr txBox="1"/>
                <p:nvPr/>
              </p:nvSpPr>
              <p:spPr>
                <a:xfrm>
                  <a:off x="0" y="-38100"/>
                  <a:ext cx="1076065" cy="362986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</p:grpSp>
        <p:sp>
          <p:nvSpPr>
            <p:cNvPr id="74" name="TextBox 70"/>
            <p:cNvSpPr txBox="1"/>
            <p:nvPr/>
          </p:nvSpPr>
          <p:spPr>
            <a:xfrm>
              <a:off x="9547928" y="7010461"/>
              <a:ext cx="3401194" cy="153888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주제와 매칭되는 자료 탐색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Lambda </a:t>
              </a: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트리거 제작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PPT </a:t>
              </a: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제작 </a:t>
              </a: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(Sub)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스케줄 조정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</p:txBody>
        </p:sp>
        <p:sp>
          <p:nvSpPr>
            <p:cNvPr id="75" name="TextBox 61"/>
            <p:cNvSpPr txBox="1"/>
            <p:nvPr/>
          </p:nvSpPr>
          <p:spPr>
            <a:xfrm>
              <a:off x="9547928" y="2489920"/>
              <a:ext cx="749663" cy="50379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chemeClr val="bg1"/>
                  </a:solidFill>
                  <a:latin typeface="Source Han Sans KR Bold"/>
                  <a:ea typeface="Source Han Sans KR Bold"/>
                  <a:cs typeface="Cabin Bold"/>
                  <a:sym typeface="Cabin Bold"/>
                </a:rPr>
                <a:t>팀</a:t>
              </a:r>
              <a:r>
                <a:rPr lang="ko-KR" altLang="en-US" sz="3000" b="1">
                  <a:solidFill>
                    <a:schemeClr val="bg1"/>
                  </a:solidFill>
                  <a:latin typeface="Source Han Sans KR Bold"/>
                  <a:ea typeface="Source Han Sans KR Bold"/>
                  <a:cs typeface="Cabin Bold"/>
                  <a:sym typeface="Cabin Bold"/>
                </a:rPr>
                <a:t>원</a:t>
              </a:r>
              <a:endParaRPr lang="en-US" sz="3000" b="1">
                <a:solidFill>
                  <a:schemeClr val="bg1"/>
                </a:solidFill>
                <a:latin typeface="Source Han Sans KR Bold"/>
                <a:ea typeface="Source Han Sans KR Bold"/>
                <a:cs typeface="Cabin Bold"/>
                <a:sym typeface="Cabin Bold"/>
              </a:endParaRPr>
            </a:p>
          </p:txBody>
        </p:sp>
        <p:sp>
          <p:nvSpPr>
            <p:cNvPr id="76" name="TextBox 65"/>
            <p:cNvSpPr txBox="1"/>
            <p:nvPr/>
          </p:nvSpPr>
          <p:spPr>
            <a:xfrm>
              <a:off x="11815895" y="5952272"/>
              <a:ext cx="1128436" cy="5247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r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</a:t>
              </a:r>
              <a:r>
                <a:rPr lang="en-US" altLang="ko-KR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</a:t>
              </a:r>
              <a:r>
                <a:rPr lang="ko-KR" alt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규</a:t>
              </a:r>
              <a:endParaRPr lang="ko-KR" altLang="en-US" sz="300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pic>
          <p:nvPicPr>
            <p:cNvPr id="77" name="그림 76" descr="손으로 그린 사람들 아바타 배치"/>
            <p:cNvPicPr>
              <a:picLocks noChangeAspect="1" noChangeArrowheads="1"/>
            </p:cNvPicPr>
            <p:nvPr/>
          </p:nvPicPr>
          <p:blipFill rotWithShape="1">
            <a:blip r:embed="rId3"/>
            <a:srcRect l="35490" t="61030" r="35700" b="10160"/>
            <a:stretch>
              <a:fillRect/>
            </a:stretch>
          </p:blipFill>
          <p:spPr>
            <a:xfrm>
              <a:off x="9898525" y="3099466"/>
              <a:ext cx="2700000" cy="2700000"/>
            </a:xfrm>
            <a:custGeom>
              <a:avLst/>
              <a:gdLst>
                <a:gd name="connsiteX0" fmla="*/ 1350000 w 2700000"/>
                <a:gd name="connsiteY0" fmla="*/ 0 h 2700000"/>
                <a:gd name="connsiteX1" fmla="*/ 2700000 w 2700000"/>
                <a:gd name="connsiteY1" fmla="*/ 1350000 h 2700000"/>
                <a:gd name="connsiteX2" fmla="*/ 1350000 w 2700000"/>
                <a:gd name="connsiteY2" fmla="*/ 2700000 h 2700000"/>
                <a:gd name="connsiteX3" fmla="*/ 0 w 2700000"/>
                <a:gd name="connsiteY3" fmla="*/ 1350000 h 2700000"/>
                <a:gd name="connsiteX4" fmla="*/ 1350000 w 2700000"/>
                <a:gd name="connsiteY4" fmla="*/ 0 h 270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0" h="2700000">
                  <a:moveTo>
                    <a:pt x="1350000" y="0"/>
                  </a:moveTo>
                  <a:cubicBezTo>
                    <a:pt x="2095584" y="0"/>
                    <a:pt x="2700000" y="604416"/>
                    <a:pt x="2700000" y="1350000"/>
                  </a:cubicBezTo>
                  <a:cubicBezTo>
                    <a:pt x="2700000" y="2095584"/>
                    <a:pt x="2095584" y="2700000"/>
                    <a:pt x="1350000" y="2700000"/>
                  </a:cubicBezTo>
                  <a:cubicBezTo>
                    <a:pt x="604416" y="2700000"/>
                    <a:pt x="0" y="2095584"/>
                    <a:pt x="0" y="1350000"/>
                  </a:cubicBezTo>
                  <a:cubicBezTo>
                    <a:pt x="0" y="604416"/>
                    <a:pt x="604416" y="0"/>
                    <a:pt x="1350000" y="0"/>
                  </a:cubicBezTo>
                  <a:close/>
                </a:path>
              </a:pathLst>
            </a:custGeom>
            <a:noFill/>
          </p:spPr>
        </p:pic>
      </p:grpSp>
      <p:grpSp>
        <p:nvGrpSpPr>
          <p:cNvPr id="151" name="그룹 150"/>
          <p:cNvGrpSpPr/>
          <p:nvPr/>
        </p:nvGrpSpPr>
        <p:grpSpPr>
          <a:xfrm>
            <a:off x="5128933" y="2899920"/>
            <a:ext cx="3833085" cy="6697680"/>
            <a:chOff x="5128933" y="2899920"/>
            <a:chExt cx="3833085" cy="6697680"/>
          </a:xfrm>
        </p:grpSpPr>
        <p:sp>
          <p:nvSpPr>
            <p:cNvPr id="152" name="Freeform 3"/>
            <p:cNvSpPr/>
            <p:nvPr/>
          </p:nvSpPr>
          <p:spPr>
            <a:xfrm>
              <a:off x="7543320" y="4285557"/>
              <a:ext cx="920936" cy="919261"/>
            </a:xfrm>
            <a:custGeom>
              <a:avLst/>
              <a:gdLst/>
              <a:ahLst/>
              <a:cxnLst/>
              <a:rect l="l" t="t" r="r" b="b"/>
              <a:pathLst>
                <a:path w="920936" h="919261">
                  <a:moveTo>
                    <a:pt x="0" y="0"/>
                  </a:moveTo>
                  <a:lnTo>
                    <a:pt x="920936" y="0"/>
                  </a:lnTo>
                  <a:lnTo>
                    <a:pt x="920936" y="919262"/>
                  </a:lnTo>
                  <a:lnTo>
                    <a:pt x="0" y="919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TextBox 5"/>
            <p:cNvSpPr txBox="1"/>
            <p:nvPr/>
          </p:nvSpPr>
          <p:spPr>
            <a:xfrm>
              <a:off x="7102708" y="5517800"/>
              <a:ext cx="1859310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회사의 미션</a:t>
              </a:r>
            </a:p>
          </p:txBody>
        </p:sp>
        <p:grpSp>
          <p:nvGrpSpPr>
            <p:cNvPr id="154" name="Group 19"/>
            <p:cNvGrpSpPr/>
            <p:nvPr/>
          </p:nvGrpSpPr>
          <p:grpSpPr>
            <a:xfrm>
              <a:off x="5128933" y="2899920"/>
              <a:ext cx="3825728" cy="4559078"/>
              <a:chOff x="0" y="0"/>
              <a:chExt cx="1076065" cy="1282335"/>
            </a:xfrm>
          </p:grpSpPr>
          <p:sp>
            <p:nvSpPr>
              <p:cNvPr id="166" name="Freeform 20"/>
              <p:cNvSpPr/>
              <p:nvPr/>
            </p:nvSpPr>
            <p:spPr>
              <a:xfrm>
                <a:off x="0" y="0"/>
                <a:ext cx="1076065" cy="1282335"/>
              </a:xfrm>
              <a:custGeom>
                <a:avLst/>
                <a:gdLst/>
                <a:ahLst/>
                <a:cxnLst/>
                <a:rect l="l" t="t" r="r" b="b"/>
                <a:pathLst>
                  <a:path w="1076065" h="128233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1215554"/>
                    </a:lnTo>
                    <a:cubicBezTo>
                      <a:pt x="1076065" y="1252436"/>
                      <a:pt x="1046166" y="1282335"/>
                      <a:pt x="1009285" y="1282335"/>
                    </a:cubicBezTo>
                    <a:lnTo>
                      <a:pt x="66780" y="1282335"/>
                    </a:lnTo>
                    <a:cubicBezTo>
                      <a:pt x="29899" y="1282335"/>
                      <a:pt x="0" y="1252436"/>
                      <a:pt x="0" y="1215554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0F71F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7" name="TextBox 21"/>
              <p:cNvSpPr txBox="1"/>
              <p:nvPr/>
            </p:nvSpPr>
            <p:spPr>
              <a:xfrm>
                <a:off x="0" y="-38100"/>
                <a:ext cx="1076065" cy="13204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5" name="Group 39"/>
            <p:cNvGrpSpPr/>
            <p:nvPr/>
          </p:nvGrpSpPr>
          <p:grpSpPr>
            <a:xfrm>
              <a:off x="5128933" y="7135970"/>
              <a:ext cx="3825728" cy="2461630"/>
              <a:chOff x="0" y="0"/>
              <a:chExt cx="5100971" cy="3282174"/>
            </a:xfrm>
          </p:grpSpPr>
          <p:grpSp>
            <p:nvGrpSpPr>
              <p:cNvPr id="160" name="Group 40"/>
              <p:cNvGrpSpPr/>
              <p:nvPr/>
            </p:nvGrpSpPr>
            <p:grpSpPr>
              <a:xfrm>
                <a:off x="0" y="0"/>
                <a:ext cx="5100971" cy="2619633"/>
                <a:chOff x="0" y="0"/>
                <a:chExt cx="1076065" cy="552619"/>
              </a:xfrm>
            </p:grpSpPr>
            <p:sp>
              <p:nvSpPr>
                <p:cNvPr id="164" name="Freeform 41"/>
                <p:cNvSpPr/>
                <p:nvPr/>
              </p:nvSpPr>
              <p:spPr>
                <a:xfrm>
                  <a:off x="0" y="0"/>
                  <a:ext cx="1076065" cy="552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065" h="552619">
                      <a:moveTo>
                        <a:pt x="0" y="0"/>
                      </a:moveTo>
                      <a:lnTo>
                        <a:pt x="1076065" y="0"/>
                      </a:lnTo>
                      <a:lnTo>
                        <a:pt x="1076065" y="552619"/>
                      </a:lnTo>
                      <a:lnTo>
                        <a:pt x="0" y="5526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5" name="TextBox 42"/>
                <p:cNvSpPr txBox="1"/>
                <p:nvPr/>
              </p:nvSpPr>
              <p:spPr>
                <a:xfrm>
                  <a:off x="0" y="-38100"/>
                  <a:ext cx="1076065" cy="5907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61" name="Group 43"/>
              <p:cNvGrpSpPr/>
              <p:nvPr/>
            </p:nvGrpSpPr>
            <p:grpSpPr>
              <a:xfrm>
                <a:off x="0" y="1742086"/>
                <a:ext cx="5100971" cy="1540088"/>
                <a:chOff x="0" y="0"/>
                <a:chExt cx="1076065" cy="324886"/>
              </a:xfrm>
            </p:grpSpPr>
            <p:sp>
              <p:nvSpPr>
                <p:cNvPr id="162" name="Freeform 44"/>
                <p:cNvSpPr/>
                <p:nvPr/>
              </p:nvSpPr>
              <p:spPr>
                <a:xfrm>
                  <a:off x="0" y="0"/>
                  <a:ext cx="1076065" cy="324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065" h="324886">
                      <a:moveTo>
                        <a:pt x="66780" y="0"/>
                      </a:moveTo>
                      <a:lnTo>
                        <a:pt x="1009285" y="0"/>
                      </a:lnTo>
                      <a:cubicBezTo>
                        <a:pt x="1026996" y="0"/>
                        <a:pt x="1043982" y="7036"/>
                        <a:pt x="1056505" y="19560"/>
                      </a:cubicBezTo>
                      <a:cubicBezTo>
                        <a:pt x="1069029" y="32083"/>
                        <a:pt x="1076065" y="49069"/>
                        <a:pt x="1076065" y="66780"/>
                      </a:cubicBezTo>
                      <a:lnTo>
                        <a:pt x="1076065" y="258106"/>
                      </a:lnTo>
                      <a:cubicBezTo>
                        <a:pt x="1076065" y="294988"/>
                        <a:pt x="1046166" y="324886"/>
                        <a:pt x="1009285" y="324886"/>
                      </a:cubicBezTo>
                      <a:lnTo>
                        <a:pt x="66780" y="324886"/>
                      </a:lnTo>
                      <a:cubicBezTo>
                        <a:pt x="29899" y="324886"/>
                        <a:pt x="0" y="294988"/>
                        <a:pt x="0" y="258106"/>
                      </a:cubicBezTo>
                      <a:lnTo>
                        <a:pt x="0" y="66780"/>
                      </a:lnTo>
                      <a:cubicBezTo>
                        <a:pt x="0" y="29899"/>
                        <a:pt x="29899" y="0"/>
                        <a:pt x="667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3" name="TextBox 45"/>
                <p:cNvSpPr txBox="1"/>
                <p:nvPr/>
              </p:nvSpPr>
              <p:spPr>
                <a:xfrm>
                  <a:off x="0" y="-38100"/>
                  <a:ext cx="1076065" cy="36298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</p:grpSp>
        <p:sp>
          <p:nvSpPr>
            <p:cNvPr id="156" name="TextBox 67"/>
            <p:cNvSpPr txBox="1"/>
            <p:nvPr/>
          </p:nvSpPr>
          <p:spPr>
            <a:xfrm>
              <a:off x="7588736" y="6461904"/>
              <a:ext cx="1153658" cy="503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유형우</a:t>
              </a:r>
              <a:endParaRPr lang="en-US" sz="3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57" name="TextBox 71"/>
            <p:cNvSpPr txBox="1"/>
            <p:nvPr/>
          </p:nvSpPr>
          <p:spPr>
            <a:xfrm>
              <a:off x="5341200" y="7556208"/>
              <a:ext cx="3401194" cy="1923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탐지 프로그램 개발 총괄</a:t>
              </a:r>
              <a:endParaRPr lang="en-US" altLang="ko-KR" dirty="0">
                <a:solidFill>
                  <a:srgbClr val="24242F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altLang="ko-KR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C2 </a:t>
              </a:r>
              <a:r>
                <a:rPr lang="ko-KR" altLang="en-US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통신 서버 구현</a:t>
              </a:r>
              <a:endParaRPr lang="en-US" altLang="ko-KR" dirty="0">
                <a:solidFill>
                  <a:srgbClr val="24242F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altLang="ko-KR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PPT </a:t>
              </a:r>
              <a:r>
                <a:rPr lang="ko-KR" altLang="en-US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초안 작성</a:t>
              </a:r>
              <a:endParaRPr lang="en-US" altLang="ko-KR" dirty="0">
                <a:solidFill>
                  <a:srgbClr val="24242F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시연 영상 제작</a:t>
              </a:r>
              <a:endParaRPr lang="en-US" altLang="ko-KR" dirty="0">
                <a:solidFill>
                  <a:srgbClr val="24242F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dirty="0">
                  <a:solidFill>
                    <a:srgbClr val="24242F"/>
                  </a:solidFill>
                  <a:latin typeface="Source Han Sans KR Medium" panose="020B0600000101010101" charset="-127"/>
                  <a:ea typeface="Source Han Sans KR Medium" panose="020B0600000101010101" charset="-127"/>
                  <a:cs typeface="Source Han Sans KR"/>
                  <a:sym typeface="Source Han Sans KR"/>
                </a:rPr>
                <a:t>시나리오 구성</a:t>
              </a:r>
              <a:endParaRPr lang="en-US" altLang="ko-KR" dirty="0">
                <a:solidFill>
                  <a:srgbClr val="24242F"/>
                </a:solidFill>
                <a:latin typeface="Source Han Sans KR Medium" panose="020B0600000101010101" charset="-127"/>
                <a:ea typeface="Source Han Sans KR Medium" panose="020B0600000101010101" charset="-127"/>
                <a:cs typeface="Source Han Sans KR"/>
                <a:sym typeface="Source Han Sans KR"/>
              </a:endParaRPr>
            </a:p>
          </p:txBody>
        </p:sp>
        <p:sp>
          <p:nvSpPr>
            <p:cNvPr id="158" name="TextBox 61"/>
            <p:cNvSpPr txBox="1"/>
            <p:nvPr/>
          </p:nvSpPr>
          <p:spPr>
            <a:xfrm>
              <a:off x="5341200" y="3053077"/>
              <a:ext cx="749663" cy="503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Cabin Bold"/>
                  <a:sym typeface="Cabin Bold"/>
                </a:rPr>
                <a:t>팀원</a:t>
              </a:r>
              <a:endParaRPr lang="en-US" sz="3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bin Bold"/>
                <a:sym typeface="Cabin Bold"/>
              </a:endParaRPr>
            </a:p>
          </p:txBody>
        </p:sp>
        <p:pic>
          <p:nvPicPr>
            <p:cNvPr id="159" name="그림 158" descr="손으로 그린 사람들 아바타 배치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5" t="59811" r="4878" b="11382"/>
            <a:stretch>
              <a:fillRect/>
            </a:stretch>
          </p:blipFill>
          <p:spPr bwMode="auto">
            <a:xfrm>
              <a:off x="5661713" y="3600217"/>
              <a:ext cx="2700000" cy="2700000"/>
            </a:xfrm>
            <a:custGeom>
              <a:avLst/>
              <a:gdLst>
                <a:gd name="connsiteX0" fmla="*/ 1350000 w 2700000"/>
                <a:gd name="connsiteY0" fmla="*/ 0 h 2700000"/>
                <a:gd name="connsiteX1" fmla="*/ 2700000 w 2700000"/>
                <a:gd name="connsiteY1" fmla="*/ 1350000 h 2700000"/>
                <a:gd name="connsiteX2" fmla="*/ 1350000 w 2700000"/>
                <a:gd name="connsiteY2" fmla="*/ 2700000 h 2700000"/>
                <a:gd name="connsiteX3" fmla="*/ 0 w 2700000"/>
                <a:gd name="connsiteY3" fmla="*/ 1350000 h 2700000"/>
                <a:gd name="connsiteX4" fmla="*/ 1350000 w 2700000"/>
                <a:gd name="connsiteY4" fmla="*/ 0 h 27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0" h="2700000">
                  <a:moveTo>
                    <a:pt x="1350000" y="0"/>
                  </a:moveTo>
                  <a:cubicBezTo>
                    <a:pt x="2095584" y="0"/>
                    <a:pt x="2700000" y="604416"/>
                    <a:pt x="2700000" y="1350000"/>
                  </a:cubicBezTo>
                  <a:cubicBezTo>
                    <a:pt x="2700000" y="2095584"/>
                    <a:pt x="2095584" y="2700000"/>
                    <a:pt x="1350000" y="2700000"/>
                  </a:cubicBezTo>
                  <a:cubicBezTo>
                    <a:pt x="604416" y="2700000"/>
                    <a:pt x="0" y="2095584"/>
                    <a:pt x="0" y="1350000"/>
                  </a:cubicBezTo>
                  <a:cubicBezTo>
                    <a:pt x="0" y="604416"/>
                    <a:pt x="604416" y="0"/>
                    <a:pt x="1350000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그룹 167"/>
          <p:cNvGrpSpPr/>
          <p:nvPr/>
        </p:nvGrpSpPr>
        <p:grpSpPr>
          <a:xfrm rot="0">
            <a:off x="836511" y="2218715"/>
            <a:ext cx="3825728" cy="6833139"/>
            <a:chOff x="836511" y="2218715"/>
            <a:chExt cx="3825728" cy="6833139"/>
          </a:xfrm>
        </p:grpSpPr>
        <p:sp>
          <p:nvSpPr>
            <p:cNvPr id="169" name="Freeform 2"/>
            <p:cNvSpPr/>
            <p:nvPr/>
          </p:nvSpPr>
          <p:spPr>
            <a:xfrm>
              <a:off x="2530936" y="4285557"/>
              <a:ext cx="919927" cy="839643"/>
            </a:xfrm>
            <a:custGeom>
              <a:avLst/>
              <a:gdLst/>
              <a:rect l="l" t="t" r="r" b="b"/>
              <a:pathLst>
                <a:path w="919927" h="839643">
                  <a:moveTo>
                    <a:pt x="0" y="0"/>
                  </a:moveTo>
                  <a:lnTo>
                    <a:pt x="919927" y="0"/>
                  </a:lnTo>
                  <a:lnTo>
                    <a:pt x="919927" y="839643"/>
                  </a:lnTo>
                  <a:lnTo>
                    <a:pt x="0" y="8396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0" name="TextBox 4"/>
            <p:cNvSpPr txBox="1"/>
            <p:nvPr/>
          </p:nvSpPr>
          <p:spPr>
            <a:xfrm>
              <a:off x="2089819" y="5517800"/>
              <a:ext cx="1859310" cy="52387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rgbClr val="24242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회사의 비전</a:t>
              </a:r>
              <a:endParaRPr 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grpSp>
          <p:nvGrpSpPr>
            <p:cNvPr id="171" name="Group 13"/>
            <p:cNvGrpSpPr/>
            <p:nvPr/>
          </p:nvGrpSpPr>
          <p:grpSpPr>
            <a:xfrm rot="0">
              <a:off x="836511" y="2218715"/>
              <a:ext cx="3825728" cy="4694534"/>
              <a:chOff x="0" y="-38100"/>
              <a:chExt cx="1076065" cy="1320435"/>
            </a:xfrm>
          </p:grpSpPr>
          <p:sp>
            <p:nvSpPr>
              <p:cNvPr id="183" name="Freeform 14"/>
              <p:cNvSpPr/>
              <p:nvPr/>
            </p:nvSpPr>
            <p:spPr>
              <a:xfrm>
                <a:off x="0" y="0"/>
                <a:ext cx="1076065" cy="1282335"/>
              </a:xfrm>
              <a:custGeom>
                <a:avLst/>
                <a:gdLst/>
                <a:rect l="l" t="t" r="r" b="b"/>
                <a:pathLst>
                  <a:path w="1076065" h="128233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1215554"/>
                    </a:lnTo>
                    <a:cubicBezTo>
                      <a:pt x="1076065" y="1252436"/>
                      <a:pt x="1046166" y="1282335"/>
                      <a:pt x="1009285" y="1282335"/>
                    </a:cubicBezTo>
                    <a:lnTo>
                      <a:pt x="66780" y="1282335"/>
                    </a:lnTo>
                    <a:cubicBezTo>
                      <a:pt x="29899" y="1282335"/>
                      <a:pt x="0" y="1252436"/>
                      <a:pt x="0" y="1215554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0f71f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4" name="TextBox 15"/>
              <p:cNvSpPr txBox="1"/>
              <p:nvPr/>
            </p:nvSpPr>
            <p:spPr>
              <a:xfrm>
                <a:off x="0" y="-38100"/>
                <a:ext cx="1076065" cy="132043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  <a:defRPr/>
                </a:pPr>
                <a:endParaRPr/>
              </a:p>
            </p:txBody>
          </p:sp>
        </p:grpSp>
        <p:grpSp>
          <p:nvGrpSpPr>
            <p:cNvPr id="172" name="Group 25"/>
            <p:cNvGrpSpPr/>
            <p:nvPr/>
          </p:nvGrpSpPr>
          <p:grpSpPr>
            <a:xfrm rot="0">
              <a:off x="836511" y="6454766"/>
              <a:ext cx="3825728" cy="2597087"/>
              <a:chOff x="0" y="-180608"/>
              <a:chExt cx="5100971" cy="3462783"/>
            </a:xfrm>
          </p:grpSpPr>
          <p:grpSp>
            <p:nvGrpSpPr>
              <p:cNvPr id="177" name="Group 26"/>
              <p:cNvGrpSpPr/>
              <p:nvPr/>
            </p:nvGrpSpPr>
            <p:grpSpPr>
              <a:xfrm rot="0">
                <a:off x="0" y="-180608"/>
                <a:ext cx="5100971" cy="2800242"/>
                <a:chOff x="0" y="-38100"/>
                <a:chExt cx="1076065" cy="590719"/>
              </a:xfrm>
            </p:grpSpPr>
            <p:sp>
              <p:nvSpPr>
                <p:cNvPr id="181" name="Freeform 27"/>
                <p:cNvSpPr/>
                <p:nvPr/>
              </p:nvSpPr>
              <p:spPr>
                <a:xfrm>
                  <a:off x="0" y="0"/>
                  <a:ext cx="1076065" cy="552619"/>
                </a:xfrm>
                <a:custGeom>
                  <a:avLst/>
                  <a:gdLst/>
                  <a:rect l="l" t="t" r="r" b="b"/>
                  <a:pathLst>
                    <a:path w="1076065" h="552619">
                      <a:moveTo>
                        <a:pt x="0" y="0"/>
                      </a:moveTo>
                      <a:lnTo>
                        <a:pt x="1076065" y="0"/>
                      </a:lnTo>
                      <a:lnTo>
                        <a:pt x="1076065" y="552619"/>
                      </a:lnTo>
                      <a:lnTo>
                        <a:pt x="0" y="5526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82" name="TextBox 28"/>
                <p:cNvSpPr txBox="1"/>
                <p:nvPr/>
              </p:nvSpPr>
              <p:spPr>
                <a:xfrm>
                  <a:off x="0" y="-38100"/>
                  <a:ext cx="1076065" cy="590719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  <p:grpSp>
            <p:nvGrpSpPr>
              <p:cNvPr id="178" name="Group 29"/>
              <p:cNvGrpSpPr/>
              <p:nvPr/>
            </p:nvGrpSpPr>
            <p:grpSpPr>
              <a:xfrm rot="0">
                <a:off x="0" y="1561478"/>
                <a:ext cx="5100971" cy="1720697"/>
                <a:chOff x="0" y="-38100"/>
                <a:chExt cx="1076065" cy="362986"/>
              </a:xfrm>
            </p:grpSpPr>
            <p:sp>
              <p:nvSpPr>
                <p:cNvPr id="179" name="Freeform 30"/>
                <p:cNvSpPr/>
                <p:nvPr/>
              </p:nvSpPr>
              <p:spPr>
                <a:xfrm>
                  <a:off x="0" y="0"/>
                  <a:ext cx="1076065" cy="324886"/>
                </a:xfrm>
                <a:custGeom>
                  <a:avLst/>
                  <a:gdLst/>
                  <a:rect l="l" t="t" r="r" b="b"/>
                  <a:pathLst>
                    <a:path w="1076065" h="324886">
                      <a:moveTo>
                        <a:pt x="66780" y="0"/>
                      </a:moveTo>
                      <a:lnTo>
                        <a:pt x="1009285" y="0"/>
                      </a:lnTo>
                      <a:cubicBezTo>
                        <a:pt x="1026996" y="0"/>
                        <a:pt x="1043982" y="7036"/>
                        <a:pt x="1056505" y="19560"/>
                      </a:cubicBezTo>
                      <a:cubicBezTo>
                        <a:pt x="1069029" y="32083"/>
                        <a:pt x="1076065" y="49069"/>
                        <a:pt x="1076065" y="66780"/>
                      </a:cubicBezTo>
                      <a:lnTo>
                        <a:pt x="1076065" y="258106"/>
                      </a:lnTo>
                      <a:cubicBezTo>
                        <a:pt x="1076065" y="294988"/>
                        <a:pt x="1046166" y="324886"/>
                        <a:pt x="1009285" y="324886"/>
                      </a:cubicBezTo>
                      <a:lnTo>
                        <a:pt x="66780" y="324886"/>
                      </a:lnTo>
                      <a:cubicBezTo>
                        <a:pt x="29899" y="324886"/>
                        <a:pt x="0" y="294988"/>
                        <a:pt x="0" y="258106"/>
                      </a:cubicBezTo>
                      <a:lnTo>
                        <a:pt x="0" y="66780"/>
                      </a:lnTo>
                      <a:cubicBezTo>
                        <a:pt x="0" y="29899"/>
                        <a:pt x="29899" y="0"/>
                        <a:pt x="667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80" name="TextBox 31"/>
                <p:cNvSpPr txBox="1"/>
                <p:nvPr/>
              </p:nvSpPr>
              <p:spPr>
                <a:xfrm>
                  <a:off x="0" y="-38100"/>
                  <a:ext cx="1076065" cy="362986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</p:grpSp>
        <p:sp>
          <p:nvSpPr>
            <p:cNvPr id="173" name="TextBox 61"/>
            <p:cNvSpPr txBox="1"/>
            <p:nvPr/>
          </p:nvSpPr>
          <p:spPr>
            <a:xfrm>
              <a:off x="1048779" y="2489920"/>
              <a:ext cx="749663" cy="53860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chemeClr val="bg1"/>
                  </a:solidFill>
                  <a:latin typeface="Source Han Sans KR Bold"/>
                  <a:ea typeface="Source Han Sans KR Bold"/>
                  <a:cs typeface="Cabin Bold"/>
                  <a:sym typeface="Cabin Bold"/>
                </a:rPr>
                <a:t>팀장</a:t>
              </a:r>
              <a:endParaRPr lang="en-US" sz="3000" b="1">
                <a:solidFill>
                  <a:schemeClr val="bg1"/>
                </a:solidFill>
                <a:latin typeface="Source Han Sans KR Bold"/>
                <a:ea typeface="Source Han Sans KR Bold"/>
                <a:cs typeface="Cabin Bold"/>
                <a:sym typeface="Cabin Bold"/>
              </a:endParaRPr>
            </a:p>
          </p:txBody>
        </p:sp>
        <p:sp>
          <p:nvSpPr>
            <p:cNvPr id="174" name="TextBox 65"/>
            <p:cNvSpPr txBox="1"/>
            <p:nvPr/>
          </p:nvSpPr>
          <p:spPr>
            <a:xfrm>
              <a:off x="2971800" y="5952272"/>
              <a:ext cx="1478173" cy="52472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r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</a:t>
              </a:r>
              <a:r>
                <a:rPr lang="en-US" altLang="ko-KR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</a:t>
              </a:r>
              <a:r>
                <a:rPr 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</a:t>
              </a:r>
              <a:endParaRPr lang="en-US" sz="300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75" name="TextBox 69"/>
            <p:cNvSpPr txBox="1"/>
            <p:nvPr/>
          </p:nvSpPr>
          <p:spPr>
            <a:xfrm>
              <a:off x="1048779" y="7010461"/>
              <a:ext cx="3401194" cy="192360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프로젝트 전체 총괄</a:t>
              </a:r>
              <a:b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</a:b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PPT </a:t>
              </a: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제작 </a:t>
              </a: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(Main)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영상 편집 </a:t>
              </a: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(Main)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주제 선정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발표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</p:txBody>
        </p:sp>
        <p:pic>
          <p:nvPicPr>
            <p:cNvPr id="176" name="그림 175" descr="손으로 그린 사람들 아바타 배치"/>
            <p:cNvPicPr>
              <a:picLocks noChangeAspect="1" noChangeArrowheads="1"/>
            </p:cNvPicPr>
            <p:nvPr/>
          </p:nvPicPr>
          <p:blipFill rotWithShape="1">
            <a:blip r:embed="rId7"/>
            <a:srcRect l="4100" t="1270" r="67090" b="69920"/>
            <a:stretch>
              <a:fillRect/>
            </a:stretch>
          </p:blipFill>
          <p:spPr>
            <a:xfrm>
              <a:off x="1399375" y="3099466"/>
              <a:ext cx="2700000" cy="2700000"/>
            </a:xfrm>
            <a:custGeom>
              <a:avLst/>
              <a:gdLst>
                <a:gd name="connsiteX0" fmla="*/ 1350000 w 2700000"/>
                <a:gd name="connsiteY0" fmla="*/ 0 h 2700000"/>
                <a:gd name="connsiteX1" fmla="*/ 2700000 w 2700000"/>
                <a:gd name="connsiteY1" fmla="*/ 1350000 h 2700000"/>
                <a:gd name="connsiteX2" fmla="*/ 1350000 w 2700000"/>
                <a:gd name="connsiteY2" fmla="*/ 2700000 h 2700000"/>
                <a:gd name="connsiteX3" fmla="*/ 0 w 2700000"/>
                <a:gd name="connsiteY3" fmla="*/ 1350000 h 2700000"/>
                <a:gd name="connsiteX4" fmla="*/ 1350000 w 2700000"/>
                <a:gd name="connsiteY4" fmla="*/ 0 h 270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0" h="2700000">
                  <a:moveTo>
                    <a:pt x="1350000" y="0"/>
                  </a:moveTo>
                  <a:cubicBezTo>
                    <a:pt x="2095584" y="0"/>
                    <a:pt x="2700000" y="604416"/>
                    <a:pt x="2700000" y="1350000"/>
                  </a:cubicBezTo>
                  <a:cubicBezTo>
                    <a:pt x="2700000" y="2095584"/>
                    <a:pt x="2095584" y="2700000"/>
                    <a:pt x="1350000" y="2700000"/>
                  </a:cubicBezTo>
                  <a:cubicBezTo>
                    <a:pt x="604416" y="2700000"/>
                    <a:pt x="0" y="2095584"/>
                    <a:pt x="0" y="1350000"/>
                  </a:cubicBezTo>
                  <a:cubicBezTo>
                    <a:pt x="0" y="604416"/>
                    <a:pt x="604416" y="0"/>
                    <a:pt x="1350000" y="0"/>
                  </a:cubicBezTo>
                  <a:close/>
                </a:path>
              </a:pathLst>
            </a:custGeom>
            <a:noFill/>
          </p:spPr>
        </p:pic>
      </p:grpSp>
      <p:grpSp>
        <p:nvGrpSpPr>
          <p:cNvPr id="185" name="그룹 184"/>
          <p:cNvGrpSpPr/>
          <p:nvPr/>
        </p:nvGrpSpPr>
        <p:grpSpPr>
          <a:xfrm rot="0">
            <a:off x="13542389" y="2899920"/>
            <a:ext cx="3825728" cy="6697680"/>
            <a:chOff x="13542389" y="2899920"/>
            <a:chExt cx="3825728" cy="6697680"/>
          </a:xfrm>
        </p:grpSpPr>
        <p:grpSp>
          <p:nvGrpSpPr>
            <p:cNvPr id="186" name="Group 22"/>
            <p:cNvGrpSpPr/>
            <p:nvPr/>
          </p:nvGrpSpPr>
          <p:grpSpPr>
            <a:xfrm rot="0">
              <a:off x="13542389" y="2899920"/>
              <a:ext cx="3825728" cy="4559078"/>
              <a:chOff x="0" y="0"/>
              <a:chExt cx="1076065" cy="1282335"/>
            </a:xfrm>
          </p:grpSpPr>
          <p:sp>
            <p:nvSpPr>
              <p:cNvPr id="198" name="Freeform 23"/>
              <p:cNvSpPr/>
              <p:nvPr/>
            </p:nvSpPr>
            <p:spPr>
              <a:xfrm>
                <a:off x="0" y="0"/>
                <a:ext cx="1076065" cy="1282335"/>
              </a:xfrm>
              <a:custGeom>
                <a:avLst/>
                <a:gdLst/>
                <a:rect l="l" t="t" r="r" b="b"/>
                <a:pathLst>
                  <a:path w="1076065" h="1282335">
                    <a:moveTo>
                      <a:pt x="66780" y="0"/>
                    </a:moveTo>
                    <a:lnTo>
                      <a:pt x="1009285" y="0"/>
                    </a:lnTo>
                    <a:cubicBezTo>
                      <a:pt x="1026996" y="0"/>
                      <a:pt x="1043982" y="7036"/>
                      <a:pt x="1056505" y="19560"/>
                    </a:cubicBezTo>
                    <a:cubicBezTo>
                      <a:pt x="1069029" y="32083"/>
                      <a:pt x="1076065" y="49069"/>
                      <a:pt x="1076065" y="66780"/>
                    </a:cubicBezTo>
                    <a:lnTo>
                      <a:pt x="1076065" y="1215554"/>
                    </a:lnTo>
                    <a:cubicBezTo>
                      <a:pt x="1076065" y="1252436"/>
                      <a:pt x="1046166" y="1282335"/>
                      <a:pt x="1009285" y="1282335"/>
                    </a:cubicBezTo>
                    <a:lnTo>
                      <a:pt x="66780" y="1282335"/>
                    </a:lnTo>
                    <a:cubicBezTo>
                      <a:pt x="29899" y="1282335"/>
                      <a:pt x="0" y="1252436"/>
                      <a:pt x="0" y="1215554"/>
                    </a:cubicBezTo>
                    <a:lnTo>
                      <a:pt x="0" y="66780"/>
                    </a:lnTo>
                    <a:cubicBezTo>
                      <a:pt x="0" y="29899"/>
                      <a:pt x="29899" y="0"/>
                      <a:pt x="66780" y="0"/>
                    </a:cubicBezTo>
                    <a:close/>
                  </a:path>
                </a:pathLst>
              </a:custGeom>
              <a:solidFill>
                <a:srgbClr val="0f71f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99" name="TextBox 24"/>
              <p:cNvSpPr txBox="1"/>
              <p:nvPr/>
            </p:nvSpPr>
            <p:spPr>
              <a:xfrm>
                <a:off x="0" y="-38100"/>
                <a:ext cx="1076065" cy="132043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>
                  <a:lnSpc>
                    <a:spcPts val="3499"/>
                  </a:lnSpc>
                  <a:spcBef>
                    <a:spcPct val="0"/>
                  </a:spcBef>
                  <a:defRPr/>
                </a:pPr>
                <a:endParaRPr/>
              </a:p>
            </p:txBody>
          </p:sp>
        </p:grpSp>
        <p:grpSp>
          <p:nvGrpSpPr>
            <p:cNvPr id="187" name="Group 46"/>
            <p:cNvGrpSpPr/>
            <p:nvPr/>
          </p:nvGrpSpPr>
          <p:grpSpPr>
            <a:xfrm rot="0">
              <a:off x="13542389" y="7135970"/>
              <a:ext cx="3825728" cy="2461630"/>
              <a:chOff x="0" y="0"/>
              <a:chExt cx="5100971" cy="3282174"/>
            </a:xfrm>
          </p:grpSpPr>
          <p:grpSp>
            <p:nvGrpSpPr>
              <p:cNvPr id="192" name="Group 47"/>
              <p:cNvGrpSpPr/>
              <p:nvPr/>
            </p:nvGrpSpPr>
            <p:grpSpPr>
              <a:xfrm rot="0">
                <a:off x="0" y="0"/>
                <a:ext cx="5100971" cy="2619633"/>
                <a:chOff x="0" y="0"/>
                <a:chExt cx="1076065" cy="552619"/>
              </a:xfrm>
            </p:grpSpPr>
            <p:sp>
              <p:nvSpPr>
                <p:cNvPr id="196" name="Freeform 48"/>
                <p:cNvSpPr/>
                <p:nvPr/>
              </p:nvSpPr>
              <p:spPr>
                <a:xfrm>
                  <a:off x="0" y="0"/>
                  <a:ext cx="1076065" cy="552619"/>
                </a:xfrm>
                <a:custGeom>
                  <a:avLst/>
                  <a:gdLst/>
                  <a:rect l="l" t="t" r="r" b="b"/>
                  <a:pathLst>
                    <a:path w="1076065" h="552619">
                      <a:moveTo>
                        <a:pt x="0" y="0"/>
                      </a:moveTo>
                      <a:lnTo>
                        <a:pt x="1076065" y="0"/>
                      </a:lnTo>
                      <a:lnTo>
                        <a:pt x="1076065" y="552619"/>
                      </a:lnTo>
                      <a:lnTo>
                        <a:pt x="0" y="5526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97" name="TextBox 49"/>
                <p:cNvSpPr txBox="1"/>
                <p:nvPr/>
              </p:nvSpPr>
              <p:spPr>
                <a:xfrm>
                  <a:off x="0" y="-38100"/>
                  <a:ext cx="1076065" cy="590719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  <p:grpSp>
            <p:nvGrpSpPr>
              <p:cNvPr id="193" name="Group 50"/>
              <p:cNvGrpSpPr/>
              <p:nvPr/>
            </p:nvGrpSpPr>
            <p:grpSpPr>
              <a:xfrm rot="0">
                <a:off x="0" y="1742086"/>
                <a:ext cx="5100971" cy="1540088"/>
                <a:chOff x="0" y="0"/>
                <a:chExt cx="1076065" cy="324886"/>
              </a:xfrm>
            </p:grpSpPr>
            <p:sp>
              <p:nvSpPr>
                <p:cNvPr id="194" name="Freeform 51"/>
                <p:cNvSpPr/>
                <p:nvPr/>
              </p:nvSpPr>
              <p:spPr>
                <a:xfrm>
                  <a:off x="0" y="0"/>
                  <a:ext cx="1076065" cy="324886"/>
                </a:xfrm>
                <a:custGeom>
                  <a:avLst/>
                  <a:gdLst/>
                  <a:rect l="l" t="t" r="r" b="b"/>
                  <a:pathLst>
                    <a:path w="1076065" h="324886">
                      <a:moveTo>
                        <a:pt x="66780" y="0"/>
                      </a:moveTo>
                      <a:lnTo>
                        <a:pt x="1009285" y="0"/>
                      </a:lnTo>
                      <a:cubicBezTo>
                        <a:pt x="1026996" y="0"/>
                        <a:pt x="1043982" y="7036"/>
                        <a:pt x="1056505" y="19560"/>
                      </a:cubicBezTo>
                      <a:cubicBezTo>
                        <a:pt x="1069029" y="32083"/>
                        <a:pt x="1076065" y="49069"/>
                        <a:pt x="1076065" y="66780"/>
                      </a:cubicBezTo>
                      <a:lnTo>
                        <a:pt x="1076065" y="258106"/>
                      </a:lnTo>
                      <a:cubicBezTo>
                        <a:pt x="1076065" y="294988"/>
                        <a:pt x="1046166" y="324886"/>
                        <a:pt x="1009285" y="324886"/>
                      </a:cubicBezTo>
                      <a:lnTo>
                        <a:pt x="66780" y="324886"/>
                      </a:lnTo>
                      <a:cubicBezTo>
                        <a:pt x="29899" y="324886"/>
                        <a:pt x="0" y="294988"/>
                        <a:pt x="0" y="258106"/>
                      </a:cubicBezTo>
                      <a:lnTo>
                        <a:pt x="0" y="66780"/>
                      </a:lnTo>
                      <a:cubicBezTo>
                        <a:pt x="0" y="29899"/>
                        <a:pt x="29899" y="0"/>
                        <a:pt x="667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95" name="TextBox 52"/>
                <p:cNvSpPr txBox="1"/>
                <p:nvPr/>
              </p:nvSpPr>
              <p:spPr>
                <a:xfrm>
                  <a:off x="0" y="-38100"/>
                  <a:ext cx="1076065" cy="362986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>
                    <a:lnSpc>
                      <a:spcPts val="3499"/>
                    </a:lnSpc>
                    <a:spcBef>
                      <a:spcPct val="0"/>
                    </a:spcBef>
                    <a:defRPr/>
                  </a:pPr>
                  <a:endParaRPr/>
                </a:p>
              </p:txBody>
            </p:sp>
          </p:grpSp>
        </p:grpSp>
        <p:sp>
          <p:nvSpPr>
            <p:cNvPr id="188" name="TextBox 68"/>
            <p:cNvSpPr txBox="1"/>
            <p:nvPr/>
          </p:nvSpPr>
          <p:spPr>
            <a:xfrm>
              <a:off x="16039716" y="6461904"/>
              <a:ext cx="1116134" cy="53860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r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배</a:t>
              </a:r>
              <a:r>
                <a:rPr lang="en-US" altLang="ko-KR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</a:t>
              </a:r>
              <a:r>
                <a:rPr lang="en-US" sz="3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</a:t>
              </a:r>
              <a:endParaRPr lang="en-US" sz="300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89" name="TextBox 72"/>
            <p:cNvSpPr txBox="1"/>
            <p:nvPr/>
          </p:nvSpPr>
          <p:spPr>
            <a:xfrm>
              <a:off x="13754656" y="7556208"/>
              <a:ext cx="3401194" cy="192360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AWS VPC Flow log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자료 기반 기사 수록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사용한 서비스 정리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GuardDuty </a:t>
              </a: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구동</a:t>
              </a:r>
              <a:endParaRPr lang="ko-KR" altLang="en-US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  <a:p>
              <a:pPr lvl="0" algn="ctr">
                <a:lnSpc>
                  <a:spcPts val="3000"/>
                </a:lnSpc>
                <a:spcBef>
                  <a:spcPct val="0"/>
                </a:spcBef>
                <a:defRPr/>
              </a:pPr>
              <a:r>
                <a:rPr lang="ko-KR" altLang="en-US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영상 편집 </a:t>
              </a:r>
              <a:r>
                <a:rPr lang="en-US" altLang="ko-KR">
                  <a:solidFill>
                    <a:srgbClr val="24242f"/>
                  </a:solidFill>
                  <a:latin typeface="Source Han Sans KR Medium"/>
                  <a:ea typeface="Source Han Sans KR Medium"/>
                  <a:cs typeface="Source Han Sans KR"/>
                  <a:sym typeface="Source Han Sans KR"/>
                </a:rPr>
                <a:t>(Sub)</a:t>
              </a:r>
              <a:endParaRPr lang="en-US" altLang="ko-KR">
                <a:solidFill>
                  <a:srgbClr val="24242f"/>
                </a:solidFill>
                <a:latin typeface="Source Han Sans KR Medium"/>
                <a:ea typeface="Source Han Sans KR Medium"/>
                <a:cs typeface="Source Han Sans KR"/>
                <a:sym typeface="Source Han Sans KR"/>
              </a:endParaRPr>
            </a:p>
          </p:txBody>
        </p:sp>
        <p:sp>
          <p:nvSpPr>
            <p:cNvPr id="190" name="TextBox 61"/>
            <p:cNvSpPr txBox="1"/>
            <p:nvPr/>
          </p:nvSpPr>
          <p:spPr>
            <a:xfrm>
              <a:off x="13748629" y="3053077"/>
              <a:ext cx="749663" cy="50379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  <a:defRPr/>
              </a:pPr>
              <a:r>
                <a:rPr lang="ko-KR" altLang="en-US" sz="3000" b="1">
                  <a:solidFill>
                    <a:schemeClr val="bg1"/>
                  </a:solidFill>
                  <a:latin typeface="Source Han Sans KR Bold"/>
                  <a:ea typeface="Source Han Sans KR Bold"/>
                  <a:cs typeface="Cabin Bold"/>
                  <a:sym typeface="Cabin Bold"/>
                </a:rPr>
                <a:t>팀원</a:t>
              </a:r>
              <a:endParaRPr lang="en-US" sz="3000" b="1">
                <a:solidFill>
                  <a:schemeClr val="bg1"/>
                </a:solidFill>
                <a:latin typeface="Source Han Sans KR Bold"/>
                <a:ea typeface="Source Han Sans KR Bold"/>
                <a:cs typeface="Cabin Bold"/>
                <a:sym typeface="Cabin Bold"/>
              </a:endParaRPr>
            </a:p>
          </p:txBody>
        </p:sp>
        <p:pic>
          <p:nvPicPr>
            <p:cNvPr id="191" name="그림 190" descr="손으로 그린 사람들 아바타 배치"/>
            <p:cNvPicPr>
              <a:picLocks noChangeAspect="1" noChangeArrowheads="1"/>
            </p:cNvPicPr>
            <p:nvPr/>
          </p:nvPicPr>
          <p:blipFill rotWithShape="1">
            <a:blip r:embed="rId8"/>
            <a:srcRect l="66670" t="1630" r="4530" b="69570"/>
            <a:stretch>
              <a:fillRect/>
            </a:stretch>
          </p:blipFill>
          <p:spPr>
            <a:xfrm>
              <a:off x="14105253" y="3600217"/>
              <a:ext cx="2700000" cy="2700000"/>
            </a:xfrm>
            <a:custGeom>
              <a:avLst/>
              <a:gdLst>
                <a:gd name="connsiteX0" fmla="*/ 1350000 w 2700000"/>
                <a:gd name="connsiteY0" fmla="*/ 0 h 2700000"/>
                <a:gd name="connsiteX1" fmla="*/ 2700000 w 2700000"/>
                <a:gd name="connsiteY1" fmla="*/ 1350000 h 2700000"/>
                <a:gd name="connsiteX2" fmla="*/ 1350000 w 2700000"/>
                <a:gd name="connsiteY2" fmla="*/ 2700000 h 2700000"/>
                <a:gd name="connsiteX3" fmla="*/ 0 w 2700000"/>
                <a:gd name="connsiteY3" fmla="*/ 1350000 h 2700000"/>
                <a:gd name="connsiteX4" fmla="*/ 1350000 w 2700000"/>
                <a:gd name="connsiteY4" fmla="*/ 0 h 270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0" h="2700000">
                  <a:moveTo>
                    <a:pt x="1350000" y="0"/>
                  </a:moveTo>
                  <a:cubicBezTo>
                    <a:pt x="2095584" y="0"/>
                    <a:pt x="2700000" y="604416"/>
                    <a:pt x="2700000" y="1350000"/>
                  </a:cubicBezTo>
                  <a:cubicBezTo>
                    <a:pt x="2700000" y="2095584"/>
                    <a:pt x="2095584" y="2700000"/>
                    <a:pt x="1350000" y="2700000"/>
                  </a:cubicBezTo>
                  <a:cubicBezTo>
                    <a:pt x="604416" y="2700000"/>
                    <a:pt x="0" y="2095584"/>
                    <a:pt x="0" y="1350000"/>
                  </a:cubicBezTo>
                  <a:cubicBezTo>
                    <a:pt x="0" y="604416"/>
                    <a:pt x="604416" y="0"/>
                    <a:pt x="1350000" y="0"/>
                  </a:cubicBezTo>
                  <a:close/>
                </a:path>
              </a:pathLst>
            </a:cu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450">
        <p:fade/>
      </p:transition>
    </mc:Choice>
    <mc:Fallback>
      <p:transition xmlns:mc="http://schemas.openxmlformats.org/markup-compatibility/2006" xmlns:hp="http://schemas.haansoft.com/office/presentation/8.0" mc:Ignorable="hp" hp:hslDur="45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907173" y="4000500"/>
            <a:ext cx="16923628" cy="3581399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0000" b="1" dirty="0">
                <a:solidFill>
                  <a:srgbClr val="0F71FC"/>
                </a:solidFill>
                <a:effectLst>
                  <a:outerShdw blurRad="50800" dist="101600" dir="1800000" algn="tl" rotWithShape="0">
                    <a:srgbClr val="007BFF">
                      <a:alpha val="40000"/>
                    </a:srgbClr>
                  </a:outerShdw>
                </a:effectLst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</a:t>
              </a:r>
              <a:r>
                <a:rPr lang="en-US" altLang="ko-KR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8</a:t>
              </a:r>
              <a:endParaRPr lang="en-US" sz="2530" b="1" spc="-43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8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523032" y="266700"/>
            <a:ext cx="1767929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  <a:r>
              <a:rPr lang="en-US" altLang="ko-KR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(Q&amp;A)</a:t>
            </a:r>
            <a:endParaRPr lang="en-US" sz="2400" b="1" dirty="0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3169095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2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87" name="Freeform 3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TextBox 4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01</a:t>
              </a:r>
            </a:p>
          </p:txBody>
        </p:sp>
      </p:grpSp>
      <p:sp>
        <p:nvSpPr>
          <p:cNvPr id="89" name="AutoShape 5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1219200" y="5573649"/>
            <a:ext cx="15578480" cy="900000"/>
            <a:chOff x="1219200" y="8008200"/>
            <a:chExt cx="15578480" cy="900000"/>
          </a:xfrm>
        </p:grpSpPr>
        <p:sp>
          <p:nvSpPr>
            <p:cNvPr id="91" name="직사각형 90"/>
            <p:cNvSpPr/>
            <p:nvPr/>
          </p:nvSpPr>
          <p:spPr>
            <a:xfrm>
              <a:off x="1219200" y="8343900"/>
              <a:ext cx="1557848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순서도: 연결자 91"/>
            <p:cNvSpPr/>
            <p:nvPr/>
          </p:nvSpPr>
          <p:spPr>
            <a:xfrm>
              <a:off x="2385272" y="8008200"/>
              <a:ext cx="900000" cy="900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순서도: 연결자 92"/>
            <p:cNvSpPr/>
            <p:nvPr/>
          </p:nvSpPr>
          <p:spPr>
            <a:xfrm>
              <a:off x="6382409" y="8008200"/>
              <a:ext cx="900000" cy="900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순서도: 연결자 93"/>
            <p:cNvSpPr/>
            <p:nvPr/>
          </p:nvSpPr>
          <p:spPr>
            <a:xfrm>
              <a:off x="10458148" y="8008200"/>
              <a:ext cx="900000" cy="900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순서도: 연결자 94"/>
            <p:cNvSpPr/>
            <p:nvPr/>
          </p:nvSpPr>
          <p:spPr>
            <a:xfrm>
              <a:off x="14691374" y="8008200"/>
              <a:ext cx="900000" cy="900000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순서도: 연결자 95"/>
            <p:cNvSpPr/>
            <p:nvPr/>
          </p:nvSpPr>
          <p:spPr>
            <a:xfrm>
              <a:off x="10638148" y="8188200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순서도: 연결자 96"/>
            <p:cNvSpPr/>
            <p:nvPr/>
          </p:nvSpPr>
          <p:spPr>
            <a:xfrm>
              <a:off x="2565272" y="8188200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순서도: 연결자 97"/>
            <p:cNvSpPr/>
            <p:nvPr/>
          </p:nvSpPr>
          <p:spPr>
            <a:xfrm>
              <a:off x="6562409" y="8188200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연결자 98"/>
            <p:cNvSpPr/>
            <p:nvPr/>
          </p:nvSpPr>
          <p:spPr>
            <a:xfrm>
              <a:off x="14871373" y="8188200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90600" y="6473649"/>
            <a:ext cx="3714080" cy="3557700"/>
            <a:chOff x="990600" y="6473649"/>
            <a:chExt cx="3714080" cy="35577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990600" y="6473649"/>
              <a:ext cx="3714080" cy="35577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19200" y="6809349"/>
              <a:ext cx="323214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Source Han Sans KR Bold" panose="020B0600000101010101" charset="-127"/>
                  <a:ea typeface="Source Han Sans KR Bold" panose="020B0600000101010101" charset="-127"/>
                </a:rPr>
                <a:t>01.22 ~ 02.02</a:t>
              </a:r>
            </a:p>
            <a:p>
              <a:pPr algn="ctr"/>
              <a:endPara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주제 선정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역할 분배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공격 환경 구성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VPC </a:t>
              </a: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및 네트워크 설정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963002" y="6473650"/>
            <a:ext cx="3738814" cy="3700154"/>
            <a:chOff x="4963002" y="6809349"/>
            <a:chExt cx="3738814" cy="3351012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971380" y="6809349"/>
              <a:ext cx="3714080" cy="322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63002" y="7113373"/>
              <a:ext cx="373881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Source Han Sans KR Bold" panose="020B0600000101010101" charset="-127"/>
                  <a:ea typeface="Source Han Sans KR Bold" panose="020B0600000101010101" charset="-127"/>
                </a:rPr>
                <a:t>02.03 ~ 13</a:t>
              </a:r>
            </a:p>
            <a:p>
              <a:pPr algn="ctr"/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기초 공격 테스트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탐지 시스템 검토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보안 설정 조정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PPT </a:t>
              </a: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작성</a:t>
              </a:r>
              <a:r>
                <a:rPr lang="ko-KR" altLang="en-US" sz="2400" dirty="0">
                  <a:solidFill>
                    <a:srgbClr val="24242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endParaRPr lang="en-US" altLang="ko-KR" sz="2400" dirty="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051108" y="6473649"/>
            <a:ext cx="3714080" cy="3557700"/>
            <a:chOff x="9051108" y="6473649"/>
            <a:chExt cx="3714080" cy="3557700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9051108" y="6473649"/>
              <a:ext cx="3714080" cy="35577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243296" y="6809349"/>
              <a:ext cx="332970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Source Han Sans KR Bold" panose="020B0600000101010101" charset="-127"/>
                  <a:ea typeface="Source Han Sans KR Bold" panose="020B0600000101010101" charset="-127"/>
                </a:rPr>
                <a:t>02.14 ~ 17</a:t>
              </a:r>
            </a:p>
            <a:p>
              <a:pPr algn="ctr"/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탐지 서버 구축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공격 탐지 및 분석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로그 시각화 진행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시연 영상 제작 및 편집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280506" y="6473649"/>
            <a:ext cx="3714080" cy="3470194"/>
            <a:chOff x="13280506" y="6473649"/>
            <a:chExt cx="3714080" cy="347019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3280506" y="6473649"/>
              <a:ext cx="3714080" cy="34701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3769773" y="6809349"/>
              <a:ext cx="2743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Source Han Sans KR Bold" panose="020B0600000101010101" charset="-127"/>
                  <a:ea typeface="Source Han Sans KR Bold" panose="020B0600000101010101" charset="-127"/>
                </a:rPr>
                <a:t>02.18</a:t>
              </a:r>
            </a:p>
            <a:p>
              <a:pPr algn="ctr"/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  <a:p>
              <a:pPr algn="ctr"/>
              <a:r>
                <a:rPr lang="ko-KR" altLang="en-US" sz="2400" dirty="0">
                  <a:latin typeface="Source Han Sans KR Medium" panose="020B0600000101010101" charset="-127"/>
                  <a:ea typeface="Source Han Sans KR Medium" panose="020B0600000101010101" charset="-127"/>
                </a:rPr>
                <a:t>발표</a:t>
              </a:r>
              <a:endParaRPr lang="en-US" altLang="ko-KR" sz="2400" dirty="0">
                <a:latin typeface="Source Han Sans KR Medium" panose="020B0600000101010101" charset="-127"/>
                <a:ea typeface="Source Han Sans KR Medium" panose="020B0600000101010101" charset="-127"/>
              </a:endParaRPr>
            </a:p>
          </p:txBody>
        </p:sp>
      </p:grpSp>
      <p:sp>
        <p:nvSpPr>
          <p:cNvPr id="104" name="타원 103"/>
          <p:cNvSpPr/>
          <p:nvPr/>
        </p:nvSpPr>
        <p:spPr>
          <a:xfrm>
            <a:off x="2565272" y="5753649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6562409" y="5753649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10638148" y="5753649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14871373" y="5753649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1338785" y="1257300"/>
            <a:ext cx="2992975" cy="3025151"/>
            <a:chOff x="1338785" y="2400300"/>
            <a:chExt cx="2992975" cy="3025151"/>
          </a:xfrm>
        </p:grpSpPr>
        <p:sp>
          <p:nvSpPr>
            <p:cNvPr id="109" name="눈물 방울 108"/>
            <p:cNvSpPr/>
            <p:nvPr/>
          </p:nvSpPr>
          <p:spPr>
            <a:xfrm rot="8100000">
              <a:off x="1338785" y="2400300"/>
              <a:ext cx="2992975" cy="3025151"/>
            </a:xfrm>
            <a:prstGeom prst="teardrop">
              <a:avLst>
                <a:gd name="adj" fmla="val 116152"/>
              </a:avLst>
            </a:prstGeom>
            <a:solidFill>
              <a:srgbClr val="0F71FC"/>
            </a:solidFill>
            <a:ln cap="rnd">
              <a:noFill/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순서도: 연결자 109"/>
            <p:cNvSpPr/>
            <p:nvPr/>
          </p:nvSpPr>
          <p:spPr>
            <a:xfrm>
              <a:off x="1755272" y="2832875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2" descr="Meeting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272" y="3372875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그룹 111"/>
          <p:cNvGrpSpPr/>
          <p:nvPr/>
        </p:nvGrpSpPr>
        <p:grpSpPr>
          <a:xfrm>
            <a:off x="5335922" y="1257301"/>
            <a:ext cx="2992975" cy="3025151"/>
            <a:chOff x="5335922" y="2400301"/>
            <a:chExt cx="2992975" cy="3025151"/>
          </a:xfrm>
        </p:grpSpPr>
        <p:sp>
          <p:nvSpPr>
            <p:cNvPr id="113" name="눈물 방울 112"/>
            <p:cNvSpPr/>
            <p:nvPr/>
          </p:nvSpPr>
          <p:spPr>
            <a:xfrm rot="8100000">
              <a:off x="5335922" y="2400301"/>
              <a:ext cx="2992975" cy="3025151"/>
            </a:xfrm>
            <a:prstGeom prst="teardrop">
              <a:avLst>
                <a:gd name="adj" fmla="val 116152"/>
              </a:avLst>
            </a:prstGeom>
            <a:solidFill>
              <a:srgbClr val="0F71FC"/>
            </a:solidFill>
            <a:ln cap="rnd">
              <a:noFill/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순서도: 연결자 113"/>
            <p:cNvSpPr/>
            <p:nvPr/>
          </p:nvSpPr>
          <p:spPr>
            <a:xfrm>
              <a:off x="5752409" y="2832876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08" y="337287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16" name="그룹 115"/>
          <p:cNvGrpSpPr/>
          <p:nvPr/>
        </p:nvGrpSpPr>
        <p:grpSpPr>
          <a:xfrm>
            <a:off x="9411661" y="1257302"/>
            <a:ext cx="2992975" cy="3025151"/>
            <a:chOff x="9411661" y="2400302"/>
            <a:chExt cx="2992975" cy="3025151"/>
          </a:xfrm>
        </p:grpSpPr>
        <p:sp>
          <p:nvSpPr>
            <p:cNvPr id="117" name="눈물 방울 116"/>
            <p:cNvSpPr/>
            <p:nvPr/>
          </p:nvSpPr>
          <p:spPr>
            <a:xfrm rot="8100000">
              <a:off x="9411661" y="2400302"/>
              <a:ext cx="2992975" cy="3025151"/>
            </a:xfrm>
            <a:prstGeom prst="teardrop">
              <a:avLst>
                <a:gd name="adj" fmla="val 116152"/>
              </a:avLst>
            </a:prstGeom>
            <a:solidFill>
              <a:srgbClr val="0F71FC"/>
            </a:solidFill>
            <a:ln cap="rnd">
              <a:noFill/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순서도: 연결자 117"/>
            <p:cNvSpPr/>
            <p:nvPr/>
          </p:nvSpPr>
          <p:spPr>
            <a:xfrm>
              <a:off x="9828148" y="2832877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148" y="337287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13644886" y="1257303"/>
            <a:ext cx="2992975" cy="3025151"/>
            <a:chOff x="13644886" y="2400303"/>
            <a:chExt cx="2992975" cy="3025151"/>
          </a:xfrm>
        </p:grpSpPr>
        <p:sp>
          <p:nvSpPr>
            <p:cNvPr id="121" name="눈물 방울 120"/>
            <p:cNvSpPr/>
            <p:nvPr/>
          </p:nvSpPr>
          <p:spPr>
            <a:xfrm rot="8100000">
              <a:off x="13644886" y="2400303"/>
              <a:ext cx="2992975" cy="3025151"/>
            </a:xfrm>
            <a:prstGeom prst="teardrop">
              <a:avLst>
                <a:gd name="adj" fmla="val 116152"/>
              </a:avLst>
            </a:prstGeom>
            <a:solidFill>
              <a:srgbClr val="0F71FC"/>
            </a:solidFill>
            <a:ln cap="rnd">
              <a:noFill/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순서도: 연결자 121"/>
            <p:cNvSpPr/>
            <p:nvPr/>
          </p:nvSpPr>
          <p:spPr>
            <a:xfrm>
              <a:off x="14061373" y="2832878"/>
              <a:ext cx="2160000" cy="2160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546" y="3372875"/>
              <a:ext cx="1080000" cy="1080000"/>
            </a:xfrm>
            <a:prstGeom prst="rect">
              <a:avLst/>
            </a:prstGeom>
          </p:spPr>
        </p:pic>
      </p:grpSp>
      <p:sp>
        <p:nvSpPr>
          <p:cNvPr id="124" name="TextBox 7"/>
          <p:cNvSpPr txBox="1"/>
          <p:nvPr/>
        </p:nvSpPr>
        <p:spPr>
          <a:xfrm>
            <a:off x="2523032" y="242602"/>
            <a:ext cx="403016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00" b="1" dirty="0" err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96024" y="2580010"/>
            <a:ext cx="16468928" cy="6155679"/>
            <a:chOff x="3496024" y="2580010"/>
            <a:chExt cx="16468928" cy="6155679"/>
          </a:xfrm>
        </p:grpSpPr>
        <p:sp>
          <p:nvSpPr>
            <p:cNvPr id="2" name="Freeform 2"/>
            <p:cNvSpPr/>
            <p:nvPr/>
          </p:nvSpPr>
          <p:spPr>
            <a:xfrm>
              <a:off x="3496024" y="2580010"/>
              <a:ext cx="16468928" cy="6155679"/>
            </a:xfrm>
            <a:custGeom>
              <a:avLst/>
              <a:gdLst/>
              <a:ahLst/>
              <a:cxnLst/>
              <a:rect l="l" t="t" r="r" b="b"/>
              <a:pathLst>
                <a:path w="16468928" h="6155679">
                  <a:moveTo>
                    <a:pt x="0" y="0"/>
                  </a:moveTo>
                  <a:lnTo>
                    <a:pt x="16468929" y="0"/>
                  </a:lnTo>
                  <a:lnTo>
                    <a:pt x="16468929" y="6155680"/>
                  </a:lnTo>
                  <a:lnTo>
                    <a:pt x="0" y="6155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89" t="-25300" b="-1116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4414684" y="2956971"/>
              <a:ext cx="4037647" cy="4114800"/>
            </a:xfrm>
            <a:custGeom>
              <a:avLst/>
              <a:gdLst/>
              <a:ahLst/>
              <a:cxnLst/>
              <a:rect l="l" t="t" r="r" b="b"/>
              <a:pathLst>
                <a:path w="4037647" h="4114800">
                  <a:moveTo>
                    <a:pt x="0" y="0"/>
                  </a:moveTo>
                  <a:lnTo>
                    <a:pt x="4037648" y="0"/>
                  </a:lnTo>
                  <a:lnTo>
                    <a:pt x="403764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405439" y="4360320"/>
              <a:ext cx="5367962" cy="1175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ko-KR" altLang="en-US" sz="6999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주제 선정 배경</a:t>
              </a:r>
              <a:endParaRPr lang="en-US" sz="35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id="8" name="AutoShape 5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35"/>
          <p:cNvSpPr txBox="1"/>
          <p:nvPr/>
        </p:nvSpPr>
        <p:spPr>
          <a:xfrm>
            <a:off x="2523031" y="258805"/>
            <a:ext cx="44873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  <a:endParaRPr lang="en-US" sz="2400" b="1" dirty="0">
              <a:solidFill>
                <a:srgbClr val="007B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https://image.edaily.co.kr/images/photo/files/NP/S/2021/06/PS210605002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458" y="3319630"/>
            <a:ext cx="8037021" cy="4643269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9906008" y="5575360"/>
            <a:ext cx="1588034" cy="1407576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602317" y="4156649"/>
            <a:ext cx="2165501" cy="1635261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1619211" y="5575360"/>
            <a:ext cx="2165501" cy="1635261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3767817" y="4227681"/>
            <a:ext cx="1979331" cy="929170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608494" y="4045109"/>
            <a:ext cx="1876767" cy="1349793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935199" y="5860828"/>
            <a:ext cx="2477877" cy="1627391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5"/>
          <p:cNvSpPr txBox="1"/>
          <p:nvPr/>
        </p:nvSpPr>
        <p:spPr>
          <a:xfrm>
            <a:off x="2523031" y="258805"/>
            <a:ext cx="109643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– </a:t>
            </a: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피해 사례 </a:t>
            </a:r>
            <a:r>
              <a:rPr lang="en-US" altLang="ko-KR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Colonial Pipeline </a:t>
            </a: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랜섬웨어 사건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1000" y="1441030"/>
            <a:ext cx="8763000" cy="8477352"/>
            <a:chOff x="381000" y="1441030"/>
            <a:chExt cx="8763000" cy="8477352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81000" y="1441030"/>
              <a:ext cx="8763000" cy="8477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AutoShape 20"/>
            <p:cNvSpPr/>
            <p:nvPr/>
          </p:nvSpPr>
          <p:spPr>
            <a:xfrm flipV="1">
              <a:off x="2008625" y="2360239"/>
              <a:ext cx="5454936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533400" y="2360533"/>
              <a:ext cx="8458200" cy="870644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  <a:sym typeface="Source Han Sans KR Bold"/>
                </a:rPr>
                <a:t>美 최대 송유관 마비시킨 랜섬웨어 어떻길래</a:t>
              </a:r>
              <a:endPara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0" name="TextBox 22"/>
            <p:cNvSpPr txBox="1"/>
            <p:nvPr/>
          </p:nvSpPr>
          <p:spPr>
            <a:xfrm>
              <a:off x="685801" y="4457700"/>
              <a:ext cx="8305800" cy="511101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[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이데일리 이후섭 기자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]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미국 최대 송유관 업체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콜로니얼 파이프라인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(Colonial Pipeline)`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을 공격해 마비시켰던 </a:t>
              </a: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다크사이드</a:t>
              </a: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(DarkSide)` </a:t>
              </a: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랜섬웨어</a:t>
              </a: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.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이에 대한 여파로 미국 동남부 지역 휘발유 공급이 일시적으로 중단됐고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미국 정부는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18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개 주에 비상사태를 발표했다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콜로니얼 파이프라인은 결국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500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만달러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약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57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억원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)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규모의 비트코인을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몸값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으로 지불했다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조 바이든 미국 행정부는 이번 사태를 심각하게 받아들이고 송유관 해킹사태 재발방지를 위한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사이버 보안강화 명령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`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을 내렸다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 KR" panose="020B0600000101010101" charset="-127"/>
                  <a:ea typeface="Source Han Sans KR" panose="020B0600000101010101" charset="-127"/>
                </a:rPr>
                <a:t>                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이를 통해 데이터 유포 협박과 암호화 데이터 복호화를 빌미로 피해자가 이중으로 비용을 지불하도록 유도한다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지역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·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국가별로 상이한 행위를 보이는 특징도 있다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구소련 및 시리아 지역에서는 랜섬웨어 감염이 이뤄지지 않으며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암호화에 있어 특정 국가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·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지역을 대상으로만 암호화 프로세스를 진행한다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KR" panose="020B0600000101010101" charset="-127"/>
                  <a:ea typeface="Source Han Sans KR" panose="020B0600000101010101" charset="-127"/>
                </a:rPr>
                <a:t>.</a:t>
              </a: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94766" y="1562100"/>
              <a:ext cx="1935466" cy="74751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1826" y="3726197"/>
              <a:ext cx="1689364" cy="42234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693" y="3086100"/>
              <a:ext cx="4457700" cy="11049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22015" y="3309054"/>
              <a:ext cx="1019175" cy="248868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4114800" y="4784445"/>
            <a:ext cx="4038600" cy="4133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13" idx="3"/>
          </p:cNvCxnSpPr>
          <p:nvPr/>
        </p:nvCxnSpPr>
        <p:spPr>
          <a:xfrm>
            <a:off x="8153400" y="4991100"/>
            <a:ext cx="1411893" cy="6886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2"/>
          <p:cNvSpPr txBox="1"/>
          <p:nvPr/>
        </p:nvSpPr>
        <p:spPr>
          <a:xfrm>
            <a:off x="685801" y="7268983"/>
            <a:ext cx="8305800" cy="85924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데이터 암호화를 진행하고 감염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PC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내 주요 데이터를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명령제어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(C&amp;C)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서버로 탈취한다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" panose="020B0600000101010101" charset="-127"/>
                <a:ea typeface="Source Han Sans KR" panose="020B0600000101010101" charset="-127"/>
              </a:rPr>
              <a:t>.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2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13" grpId="0" animBg="1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10" y="5915700"/>
            <a:ext cx="14195500" cy="4333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6511" y="-911970"/>
            <a:ext cx="1253308" cy="1823941"/>
            <a:chOff x="0" y="0"/>
            <a:chExt cx="330251" cy="480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251" cy="480614"/>
            </a:xfrm>
            <a:custGeom>
              <a:avLst/>
              <a:gdLst/>
              <a:ahLst/>
              <a:cxnLst/>
              <a:rect l="l" t="t" r="r" b="b"/>
              <a:pathLst>
                <a:path w="330251" h="480614">
                  <a:moveTo>
                    <a:pt x="165125" y="0"/>
                  </a:moveTo>
                  <a:lnTo>
                    <a:pt x="165125" y="0"/>
                  </a:lnTo>
                  <a:cubicBezTo>
                    <a:pt x="256321" y="0"/>
                    <a:pt x="330251" y="73929"/>
                    <a:pt x="330251" y="165125"/>
                  </a:cubicBezTo>
                  <a:lnTo>
                    <a:pt x="330251" y="315489"/>
                  </a:lnTo>
                  <a:cubicBezTo>
                    <a:pt x="330251" y="406685"/>
                    <a:pt x="256321" y="480614"/>
                    <a:pt x="165125" y="480614"/>
                  </a:cubicBezTo>
                  <a:lnTo>
                    <a:pt x="165125" y="480614"/>
                  </a:lnTo>
                  <a:cubicBezTo>
                    <a:pt x="121331" y="480614"/>
                    <a:pt x="79331" y="463217"/>
                    <a:pt x="48364" y="432250"/>
                  </a:cubicBezTo>
                  <a:cubicBezTo>
                    <a:pt x="17397" y="401283"/>
                    <a:pt x="0" y="359283"/>
                    <a:pt x="0" y="315489"/>
                  </a:cubicBezTo>
                  <a:lnTo>
                    <a:pt x="0" y="165125"/>
                  </a:lnTo>
                  <a:cubicBezTo>
                    <a:pt x="0" y="121331"/>
                    <a:pt x="17397" y="79331"/>
                    <a:pt x="48364" y="48364"/>
                  </a:cubicBezTo>
                  <a:cubicBezTo>
                    <a:pt x="79331" y="17397"/>
                    <a:pt x="121331" y="0"/>
                    <a:pt x="165125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251" cy="528239"/>
            </a:xfrm>
            <a:prstGeom prst="rect">
              <a:avLst/>
            </a:prstGeom>
          </p:spPr>
          <p:txBody>
            <a:bodyPr lIns="267760" tIns="267760" rIns="267760" bIns="267760" rtlCol="0" anchor="b"/>
            <a:lstStyle/>
            <a:p>
              <a:pPr algn="ctr">
                <a:lnSpc>
                  <a:spcPts val="3592"/>
                </a:lnSpc>
              </a:pPr>
              <a:endParaRPr dirty="0"/>
            </a:p>
            <a:p>
              <a:pPr algn="ctr">
                <a:lnSpc>
                  <a:spcPts val="3592"/>
                </a:lnSpc>
              </a:pPr>
              <a:r>
                <a:rPr lang="en-US" sz="2530" b="1" spc="-43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523032" y="867100"/>
            <a:ext cx="1483142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35"/>
          <p:cNvSpPr txBox="1"/>
          <p:nvPr/>
        </p:nvSpPr>
        <p:spPr>
          <a:xfrm>
            <a:off x="2523031" y="258805"/>
            <a:ext cx="107357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– </a:t>
            </a:r>
            <a:r>
              <a:rPr lang="ko-KR" altLang="en-US" sz="2400" b="1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문제 정의</a:t>
            </a:r>
            <a:endParaRPr lang="en-US" sz="2400" b="1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8894784" y="4582704"/>
            <a:ext cx="1152464" cy="942925"/>
          </a:xfrm>
          <a:prstGeom prst="rightArrow">
            <a:avLst/>
          </a:prstGeom>
          <a:solidFill>
            <a:srgbClr val="007BFF"/>
          </a:solidFill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0454678" y="2647126"/>
            <a:ext cx="7299922" cy="4782374"/>
            <a:chOff x="1082078" y="1914114"/>
            <a:chExt cx="7299922" cy="478237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082078" y="1914114"/>
              <a:ext cx="7299922" cy="4782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20"/>
            <p:cNvSpPr txBox="1"/>
            <p:nvPr/>
          </p:nvSpPr>
          <p:spPr>
            <a:xfrm>
              <a:off x="2301276" y="2266114"/>
              <a:ext cx="4861524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ko-KR" altLang="en-US" sz="3200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기존 탐지 방식</a:t>
              </a:r>
              <a:endParaRPr lang="en-US" sz="32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85306" y="3115088"/>
              <a:ext cx="6493464" cy="198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altLang="ko-KR" sz="2800" dirty="0">
                  <a:latin typeface="Source Han Sans KR Bold" panose="020B0600000101010101" charset="-127"/>
                  <a:ea typeface="Source Han Sans KR Bold" panose="020B0600000101010101" charset="-127"/>
                </a:rPr>
                <a:t>NIDS</a:t>
              </a:r>
            </a:p>
            <a:p>
              <a:pPr algn="ctr">
                <a:lnSpc>
                  <a:spcPts val="8000"/>
                </a:lnSpc>
              </a:pPr>
              <a:r>
                <a:rPr lang="en-US" altLang="ko-KR" sz="2800" dirty="0" err="1">
                  <a:latin typeface="Source Han Sans KR Bold" panose="020B0600000101010101" charset="-127"/>
                  <a:ea typeface="Source Han Sans KR Bold" panose="020B0600000101010101" charset="-127"/>
                </a:rPr>
                <a:t>GuardDuty</a:t>
              </a:r>
              <a:endParaRPr lang="en-US" altLang="ko-KR" sz="28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34" name="AutoShape 20"/>
            <p:cNvSpPr/>
            <p:nvPr/>
          </p:nvSpPr>
          <p:spPr>
            <a:xfrm flipV="1">
              <a:off x="1971768" y="3009900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57800" y="1418594"/>
            <a:ext cx="7299922" cy="4798018"/>
            <a:chOff x="1082078" y="1890438"/>
            <a:chExt cx="7299922" cy="479801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082078" y="1890438"/>
              <a:ext cx="7299922" cy="47980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0"/>
            <p:cNvSpPr txBox="1"/>
            <p:nvPr/>
          </p:nvSpPr>
          <p:spPr>
            <a:xfrm>
              <a:off x="1971768" y="2266114"/>
              <a:ext cx="5408388" cy="50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ko-KR" altLang="en-US" sz="3200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암호화된 </a:t>
              </a:r>
              <a:r>
                <a:rPr lang="en-US" altLang="ko-KR" sz="3200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C2 </a:t>
              </a:r>
              <a:r>
                <a:rPr lang="ko-KR" altLang="en-US" sz="3200" b="1" dirty="0">
                  <a:solidFill>
                    <a:srgbClr val="007B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서버 통신</a:t>
              </a:r>
              <a:endParaRPr lang="en-US" sz="3200" b="1" dirty="0">
                <a:solidFill>
                  <a:srgbClr val="007B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85306" y="3176944"/>
              <a:ext cx="6493464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altLang="ko-KR" sz="2800" dirty="0">
                  <a:latin typeface="Source Han Sans KR Bold" panose="020B0600000101010101" charset="-127"/>
                  <a:ea typeface="Source Han Sans KR Bold" panose="020B0600000101010101" charset="-127"/>
                </a:rPr>
                <a:t>C2 </a:t>
              </a:r>
              <a:r>
                <a:rPr lang="ko-KR" altLang="en-US" sz="2800" dirty="0">
                  <a:latin typeface="Source Han Sans KR Bold" panose="020B0600000101010101" charset="-127"/>
                  <a:ea typeface="Source Han Sans KR Bold" panose="020B0600000101010101" charset="-127"/>
                </a:rPr>
                <a:t>서버와 피해자 서버 사이의 통신 암호화</a:t>
              </a:r>
              <a:endParaRPr lang="en-US" altLang="ko-KR" sz="28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>
                <a:lnSpc>
                  <a:spcPts val="8000"/>
                </a:lnSpc>
              </a:pPr>
              <a:r>
                <a:rPr lang="ko-KR" altLang="en-US" sz="2800" dirty="0">
                  <a:latin typeface="Source Han Sans KR Bold" panose="020B0600000101010101" charset="-127"/>
                  <a:ea typeface="Source Han Sans KR Bold" panose="020B0600000101010101" charset="-127"/>
                </a:rPr>
                <a:t>정상적인 웹 트래픽으로 위장하여 탐지 회피</a:t>
              </a:r>
              <a:endParaRPr lang="en-US" altLang="ko-KR" sz="2800"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9" name="AutoShape 20"/>
            <p:cNvSpPr/>
            <p:nvPr/>
          </p:nvSpPr>
          <p:spPr>
            <a:xfrm flipV="1">
              <a:off x="1971768" y="3009900"/>
              <a:ext cx="5408388" cy="0"/>
            </a:xfrm>
            <a:prstGeom prst="line">
              <a:avLst/>
            </a:prstGeom>
            <a:ln w="9525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7BFF"/>
                  </a:gs>
                </a:gsLst>
                <a:lin ang="5400000" scaled="1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-1.97531E-6 L -0.22874 0.1140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1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2002</ep:Words>
  <ep:PresentationFormat>사용자 지정</ep:PresentationFormat>
  <ep:Paragraphs>527</ep:Paragraphs>
  <ep:Slides>50</ep:Slides>
  <ep:Notes>50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ep:HeadingPairs>
  <ep:TitlesOfParts>
    <vt:vector size="5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YONSAI</dc:creator>
  <cp:lastModifiedBy>aaaa</cp:lastModifiedBy>
  <dcterms:modified xsi:type="dcterms:W3CDTF">2025-03-21T09:11:23.812</dcterms:modified>
  <cp:revision>358</cp:revision>
  <dc:title>블루 그레이 블랙 깔끔하고 모던한 브랜드 전략 프로젝트 발표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